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288" r:id="rId3"/>
    <p:sldId id="289" r:id="rId4"/>
    <p:sldId id="287" r:id="rId5"/>
    <p:sldId id="282" r:id="rId6"/>
    <p:sldId id="286" r:id="rId7"/>
    <p:sldId id="292" r:id="rId8"/>
    <p:sldId id="290" r:id="rId9"/>
    <p:sldId id="293" r:id="rId10"/>
    <p:sldId id="294" r:id="rId11"/>
    <p:sldId id="291" r:id="rId12"/>
    <p:sldId id="281" r:id="rId13"/>
    <p:sldId id="284" r:id="rId14"/>
  </p:sldIdLst>
  <p:sldSz cx="9144000" cy="6858000" type="screen4x3"/>
  <p:notesSz cx="6805613" cy="99393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3532B"/>
    <a:srgbClr val="2B532C"/>
    <a:srgbClr val="2B522E"/>
    <a:srgbClr val="008000"/>
    <a:srgbClr val="03532C"/>
    <a:srgbClr val="FFFFFF"/>
    <a:srgbClr val="8A157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687" autoAdjust="0"/>
    <p:restoredTop sz="64005" autoAdjust="0"/>
  </p:normalViewPr>
  <p:slideViewPr>
    <p:cSldViewPr>
      <p:cViewPr varScale="1">
        <p:scale>
          <a:sx n="59" d="100"/>
          <a:sy n="5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48D1883-A543-42F8-B32F-6D1DB0B787AD}" type="datetimeFigureOut">
              <a:rPr lang="da-DK"/>
              <a:pPr>
                <a:defRPr/>
              </a:pPr>
              <a:t>03-10-2012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71D029D-90BB-47B2-8C99-073F11B2EF1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6713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5735B27B-6AF5-44AF-AE6A-AC0FC418832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5B27B-6AF5-44AF-AE6A-AC0FC4188329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32" tIns="45765" rIns="91532" bIns="45765" anchor="b"/>
          <a:lstStyle/>
          <a:p>
            <a:pPr algn="r" defTabSz="915988"/>
            <a:fld id="{E6E7E230-76DE-4332-9F00-08266EAE8E7F}" type="slidenum">
              <a:rPr lang="da-DK" sz="1200">
                <a:latin typeface="Arial" pitchFamily="34" charset="0"/>
                <a:ea typeface="ＭＳ Ｐゴシック" charset="-128"/>
              </a:rPr>
              <a:pPr algn="r" defTabSz="915988"/>
              <a:t>11</a:t>
            </a:fld>
            <a:endParaRPr lang="da-DK" sz="120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34819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20" name="Pladsholder til noter 2"/>
          <p:cNvSpPr>
            <a:spLocks noGrp="1"/>
          </p:cNvSpPr>
          <p:nvPr>
            <p:ph type="body" idx="1"/>
          </p:nvPr>
        </p:nvSpPr>
        <p:spPr>
          <a:xfrm>
            <a:off x="677863" y="4721225"/>
            <a:ext cx="5449887" cy="4471988"/>
          </a:xfrm>
          <a:noFill/>
          <a:ln/>
        </p:spPr>
        <p:txBody>
          <a:bodyPr lIns="91532" tIns="45765" rIns="91532" bIns="45765"/>
          <a:lstStyle/>
          <a:p>
            <a:pPr eaLnBrk="1" hangingPunct="1"/>
            <a:endParaRPr lang="da-DK" smtClean="0"/>
          </a:p>
        </p:txBody>
      </p:sp>
      <p:sp>
        <p:nvSpPr>
          <p:cNvPr id="34821" name="Pladsholder til diasnummer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32" tIns="45765" rIns="91532" bIns="45765" anchor="b"/>
          <a:lstStyle/>
          <a:p>
            <a:pPr algn="r" defTabSz="915988"/>
            <a:fld id="{B1355E0E-0399-4FD9-A181-716AF44418FC}" type="slidenum">
              <a:rPr lang="da-DK" sz="1200">
                <a:ea typeface="ＭＳ Ｐゴシック" charset="-128"/>
              </a:rPr>
              <a:pPr algn="r" defTabSz="915988"/>
              <a:t>11</a:t>
            </a:fld>
            <a:endParaRPr lang="da-DK" sz="120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39725" indent="-339725">
              <a:lnSpc>
                <a:spcPct val="115000"/>
              </a:lnSpc>
              <a:buFontTx/>
              <a:buChar char="•"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5B27B-6AF5-44AF-AE6A-AC0FC4188329}" type="slidenum">
              <a:rPr lang="da-DK" smtClean="0"/>
              <a:pPr>
                <a:defRPr/>
              </a:pPr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endParaRPr lang="en-GB" sz="120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5B27B-6AF5-44AF-AE6A-AC0FC4188329}" type="slidenum">
              <a:rPr lang="da-DK" smtClean="0"/>
              <a:pPr>
                <a:defRPr/>
              </a:pPr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32" tIns="45765" rIns="91532" bIns="45765" anchor="b"/>
          <a:lstStyle/>
          <a:p>
            <a:pPr algn="r" defTabSz="915988"/>
            <a:fld id="{CCEA46D6-A340-4D7C-827C-9309ECF09AF4}" type="slidenum">
              <a:rPr lang="da-DK" sz="1200">
                <a:latin typeface="Arial" pitchFamily="34" charset="0"/>
                <a:ea typeface="ＭＳ Ｐゴシック" charset="-128"/>
              </a:rPr>
              <a:pPr algn="r" defTabSz="915988"/>
              <a:t>3</a:t>
            </a:fld>
            <a:endParaRPr lang="da-DK" sz="120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26627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8" name="Pladsholder til noter 2"/>
          <p:cNvSpPr>
            <a:spLocks noGrp="1"/>
          </p:cNvSpPr>
          <p:nvPr>
            <p:ph type="body" idx="1"/>
          </p:nvPr>
        </p:nvSpPr>
        <p:spPr>
          <a:xfrm>
            <a:off x="677863" y="4721225"/>
            <a:ext cx="5449887" cy="4471988"/>
          </a:xfrm>
          <a:noFill/>
          <a:ln/>
        </p:spPr>
        <p:txBody>
          <a:bodyPr lIns="91532" tIns="45765" rIns="91532" bIns="45765"/>
          <a:lstStyle/>
          <a:p>
            <a:pPr eaLnBrk="1" hangingPunct="1"/>
            <a:endParaRPr lang="da-DK" smtClean="0"/>
          </a:p>
        </p:txBody>
      </p:sp>
      <p:sp>
        <p:nvSpPr>
          <p:cNvPr id="26629" name="Pladsholder til diasnummer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32" tIns="45765" rIns="91532" bIns="45765" anchor="b"/>
          <a:lstStyle/>
          <a:p>
            <a:pPr algn="r" defTabSz="915988"/>
            <a:fld id="{53E1EAF6-3E3D-438C-93D0-97340CC9D411}" type="slidenum">
              <a:rPr lang="da-DK" sz="1200">
                <a:ea typeface="ＭＳ Ｐゴシック" charset="-128"/>
              </a:rPr>
              <a:pPr algn="r" defTabSz="915988"/>
              <a:t>3</a:t>
            </a:fld>
            <a:endParaRPr lang="da-DK" sz="120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endParaRPr lang="da-DK" sz="1200" kern="1200" dirty="0" smtClean="0">
              <a:solidFill>
                <a:schemeClr val="tx1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5B27B-6AF5-44AF-AE6A-AC0FC4188329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339725" indent="-339725">
              <a:lnSpc>
                <a:spcPct val="115000"/>
              </a:lnSpc>
              <a:buFontTx/>
              <a:buNone/>
              <a:defRPr/>
            </a:pPr>
            <a:endParaRPr lang="en-GB" sz="120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5B27B-6AF5-44AF-AE6A-AC0FC4188329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339725" indent="-339725">
              <a:lnSpc>
                <a:spcPct val="115000"/>
              </a:lnSpc>
              <a:buFontTx/>
              <a:buNone/>
              <a:defRPr/>
            </a:pPr>
            <a:endParaRPr lang="en-GB" sz="120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5B27B-6AF5-44AF-AE6A-AC0FC4188329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endParaRPr lang="en-GB" sz="120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5B27B-6AF5-44AF-AE6A-AC0FC4188329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32" tIns="45765" rIns="91532" bIns="45765" anchor="b"/>
          <a:lstStyle/>
          <a:p>
            <a:pPr algn="r" defTabSz="915988"/>
            <a:fld id="{F9E1E369-0ED9-4BEC-9B49-3106F7BD742C}" type="slidenum">
              <a:rPr lang="da-DK" sz="1200">
                <a:latin typeface="Arial" pitchFamily="34" charset="0"/>
                <a:ea typeface="ＭＳ Ｐゴシック" charset="-128"/>
              </a:rPr>
              <a:pPr algn="r" defTabSz="915988"/>
              <a:t>8</a:t>
            </a:fld>
            <a:endParaRPr lang="da-DK" sz="120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27651" name="Pladsholder til diasbille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2" name="Pladsholder til noter 2"/>
          <p:cNvSpPr>
            <a:spLocks noGrp="1"/>
          </p:cNvSpPr>
          <p:nvPr>
            <p:ph type="body" idx="1"/>
          </p:nvPr>
        </p:nvSpPr>
        <p:spPr>
          <a:xfrm>
            <a:off x="677863" y="4721225"/>
            <a:ext cx="5449887" cy="4471988"/>
          </a:xfrm>
          <a:noFill/>
          <a:ln/>
        </p:spPr>
        <p:txBody>
          <a:bodyPr lIns="91532" tIns="45765" rIns="91532" bIns="45765"/>
          <a:lstStyle/>
          <a:p>
            <a:pPr eaLnBrk="1" hangingPunct="1"/>
            <a:endParaRPr lang="da-DK" smtClean="0"/>
          </a:p>
        </p:txBody>
      </p:sp>
      <p:sp>
        <p:nvSpPr>
          <p:cNvPr id="27653" name="Pladsholder til diasnummer 3"/>
          <p:cNvSpPr txBox="1">
            <a:spLocks noGrp="1"/>
          </p:cNvSpPr>
          <p:nvPr/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32" tIns="45765" rIns="91532" bIns="45765" anchor="b"/>
          <a:lstStyle/>
          <a:p>
            <a:pPr algn="r" defTabSz="915988"/>
            <a:fld id="{AEE1E27E-7B69-426A-9348-57C3F03D07D4}" type="slidenum">
              <a:rPr lang="da-DK" sz="1200">
                <a:ea typeface="ＭＳ Ｐゴシック" charset="-128"/>
              </a:rPr>
              <a:pPr algn="r" defTabSz="915988"/>
              <a:t>8</a:t>
            </a:fld>
            <a:endParaRPr lang="da-DK" sz="120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endParaRPr lang="en-GB" sz="120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5B27B-6AF5-44AF-AE6A-AC0FC4188329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339725" indent="-339725">
              <a:lnSpc>
                <a:spcPct val="115000"/>
              </a:lnSpc>
              <a:buFontTx/>
              <a:buNone/>
              <a:defRPr/>
            </a:pPr>
            <a:endParaRPr lang="en-GB" sz="120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5B27B-6AF5-44AF-AE6A-AC0FC4188329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OES_logo_hv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9225" y="6021388"/>
            <a:ext cx="118745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OES_web_hvi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5363" y="6189663"/>
            <a:ext cx="10795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ktangel med afrundet, diagonalt hjørne 2"/>
          <p:cNvSpPr>
            <a:spLocks/>
          </p:cNvSpPr>
          <p:nvPr/>
        </p:nvSpPr>
        <p:spPr bwMode="auto">
          <a:xfrm>
            <a:off x="323850" y="5876925"/>
            <a:ext cx="8493125" cy="581025"/>
          </a:xfrm>
          <a:custGeom>
            <a:avLst/>
            <a:gdLst>
              <a:gd name="T0" fmla="*/ 6943725 w 6943725"/>
              <a:gd name="T1" fmla="*/ 234554 h 469107"/>
              <a:gd name="T2" fmla="*/ 3471863 w 6943725"/>
              <a:gd name="T3" fmla="*/ 469107 h 469107"/>
              <a:gd name="T4" fmla="*/ 0 w 6943725"/>
              <a:gd name="T5" fmla="*/ 234554 h 469107"/>
              <a:gd name="T6" fmla="*/ 3471863 w 6943725"/>
              <a:gd name="T7" fmla="*/ 0 h 46910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8935 w 6943725"/>
              <a:gd name="T13" fmla="*/ 58935 h 469107"/>
              <a:gd name="T14" fmla="*/ 6884790 w 6943725"/>
              <a:gd name="T15" fmla="*/ 410172 h 4691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43725" h="469107">
                <a:moveTo>
                  <a:pt x="201219" y="0"/>
                </a:moveTo>
                <a:lnTo>
                  <a:pt x="6943725" y="0"/>
                </a:lnTo>
                <a:lnTo>
                  <a:pt x="6943725" y="267888"/>
                </a:lnTo>
                <a:cubicBezTo>
                  <a:pt x="6943725" y="379018"/>
                  <a:pt x="6853636" y="469106"/>
                  <a:pt x="6742506" y="469106"/>
                </a:cubicBezTo>
                <a:lnTo>
                  <a:pt x="0" y="469107"/>
                </a:lnTo>
                <a:lnTo>
                  <a:pt x="0" y="201219"/>
                </a:lnTo>
                <a:lnTo>
                  <a:pt x="-1" y="201218"/>
                </a:lnTo>
                <a:cubicBezTo>
                  <a:pt x="-1" y="90088"/>
                  <a:pt x="90088" y="-1"/>
                  <a:pt x="201219" y="-1"/>
                </a:cubicBezTo>
                <a:close/>
              </a:path>
            </a:pathLst>
          </a:custGeom>
          <a:solidFill>
            <a:srgbClr val="2B522E"/>
          </a:solidFill>
          <a:ln w="12700" cap="flat" cmpd="sng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da-DK">
              <a:ea typeface="ＭＳ Ｐゴシック" pitchFamily="35" charset="-128"/>
            </a:endParaRPr>
          </a:p>
        </p:txBody>
      </p:sp>
      <p:pic>
        <p:nvPicPr>
          <p:cNvPr id="7" name="Picture 11" descr="OES_logo_hvi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7638" y="6003925"/>
            <a:ext cx="164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1438275"/>
            <a:ext cx="7700962" cy="1439863"/>
          </a:xfrm>
        </p:spPr>
        <p:txBody>
          <a:bodyPr/>
          <a:lstStyle>
            <a:lvl1pPr>
              <a:defRPr sz="3200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057525"/>
            <a:ext cx="7700962" cy="10795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596188" y="6494463"/>
            <a:ext cx="946150" cy="3635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DEADF-7ED2-485D-BC2A-1DDEBBECDA3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3E9EC-4D14-4306-922C-65CF155C1CA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496050" y="574675"/>
            <a:ext cx="1925638" cy="515937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719138" y="574675"/>
            <a:ext cx="5624512" cy="515937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B4A93-D41D-4D1D-A4F0-4E82C4C1EB1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9138" y="574675"/>
            <a:ext cx="7700962" cy="719138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abel 2"/>
          <p:cNvSpPr>
            <a:spLocks noGrp="1"/>
          </p:cNvSpPr>
          <p:nvPr>
            <p:ph type="tbl" idx="1"/>
          </p:nvPr>
        </p:nvSpPr>
        <p:spPr>
          <a:xfrm>
            <a:off x="720725" y="1438275"/>
            <a:ext cx="7700963" cy="4295775"/>
          </a:xfrm>
        </p:spPr>
        <p:txBody>
          <a:bodyPr/>
          <a:lstStyle/>
          <a:p>
            <a:pPr lvl="0"/>
            <a:r>
              <a:rPr lang="da-DK" noProof="0" smtClean="0"/>
              <a:t>Klik på ikonet for at tilføje en tabel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06213-E018-4653-8CF4-DB1C8C24BEB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991E9-C21D-4AD1-934D-A133B424DC9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089B4-087F-43DD-8BB6-F3734895DBF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720725" y="1438275"/>
            <a:ext cx="3773488" cy="429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6613" y="1438275"/>
            <a:ext cx="3775075" cy="4295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679B3-17ED-40FF-AAAE-368C6BE0B4E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3D5F8-26B9-4A2A-9530-D780D961558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CA5BC-8B55-4108-82E6-99BE7F27268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B5DA1-7775-4964-83FD-0750FE5F8E47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30702-0FEC-4980-8800-83D7275ABCB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47114-3A88-43B5-81B8-D3B30C0D7AE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574675"/>
            <a:ext cx="7700962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438275"/>
            <a:ext cx="7700963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a-DK"/>
          </a:p>
        </p:txBody>
      </p:sp>
      <p:pic>
        <p:nvPicPr>
          <p:cNvPr id="1030" name="Picture 11" descr="OES_logo_hvi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59225" y="6021388"/>
            <a:ext cx="118745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2" descr="OES_web_hvid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45363" y="6189663"/>
            <a:ext cx="1079500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ktangel med afrundet, diagonalt hjørne 2"/>
          <p:cNvSpPr>
            <a:spLocks/>
          </p:cNvSpPr>
          <p:nvPr/>
        </p:nvSpPr>
        <p:spPr bwMode="auto">
          <a:xfrm>
            <a:off x="323850" y="5876925"/>
            <a:ext cx="8493125" cy="581025"/>
          </a:xfrm>
          <a:custGeom>
            <a:avLst/>
            <a:gdLst>
              <a:gd name="T0" fmla="*/ 6943725 w 6943725"/>
              <a:gd name="T1" fmla="*/ 234554 h 469107"/>
              <a:gd name="T2" fmla="*/ 3471863 w 6943725"/>
              <a:gd name="T3" fmla="*/ 469107 h 469107"/>
              <a:gd name="T4" fmla="*/ 0 w 6943725"/>
              <a:gd name="T5" fmla="*/ 234554 h 469107"/>
              <a:gd name="T6" fmla="*/ 3471863 w 6943725"/>
              <a:gd name="T7" fmla="*/ 0 h 46910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8935 w 6943725"/>
              <a:gd name="T13" fmla="*/ 58935 h 469107"/>
              <a:gd name="T14" fmla="*/ 6884790 w 6943725"/>
              <a:gd name="T15" fmla="*/ 410172 h 46910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43725" h="469107">
                <a:moveTo>
                  <a:pt x="201219" y="0"/>
                </a:moveTo>
                <a:lnTo>
                  <a:pt x="6943725" y="0"/>
                </a:lnTo>
                <a:lnTo>
                  <a:pt x="6943725" y="267888"/>
                </a:lnTo>
                <a:cubicBezTo>
                  <a:pt x="6943725" y="379018"/>
                  <a:pt x="6853636" y="469106"/>
                  <a:pt x="6742506" y="469106"/>
                </a:cubicBezTo>
                <a:lnTo>
                  <a:pt x="0" y="469107"/>
                </a:lnTo>
                <a:lnTo>
                  <a:pt x="0" y="201219"/>
                </a:lnTo>
                <a:lnTo>
                  <a:pt x="-1" y="201218"/>
                </a:lnTo>
                <a:cubicBezTo>
                  <a:pt x="-1" y="90088"/>
                  <a:pt x="90088" y="-1"/>
                  <a:pt x="201219" y="-1"/>
                </a:cubicBezTo>
                <a:close/>
              </a:path>
            </a:pathLst>
          </a:custGeom>
          <a:solidFill>
            <a:srgbClr val="2B532C"/>
          </a:solidFill>
          <a:ln w="12700" cap="flat" cmpd="sng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da-DK">
              <a:ea typeface="ＭＳ Ｐゴシック" pitchFamily="35" charset="-128"/>
            </a:endParaRP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6188" y="6496050"/>
            <a:ext cx="94615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C93D9D7-F9DA-4045-87E3-692CF69FBFCF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1034" name="Picture 11" descr="OES_logo_hvid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957638" y="6003925"/>
            <a:ext cx="1641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50000"/>
        </a:spcAft>
        <a:buChar char="•"/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50000"/>
        </a:lnSpc>
        <a:spcBef>
          <a:spcPct val="0"/>
        </a:spcBef>
        <a:spcAft>
          <a:spcPct val="50000"/>
        </a:spcAft>
        <a:buChar char="•"/>
        <a:defRPr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lnSpc>
          <a:spcPct val="150000"/>
        </a:lnSpc>
        <a:spcBef>
          <a:spcPct val="0"/>
        </a:spcBef>
        <a:spcAft>
          <a:spcPct val="50000"/>
        </a:spcAft>
        <a:buChar char="•"/>
        <a:defRPr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lnSpc>
          <a:spcPct val="150000"/>
        </a:lnSpc>
        <a:spcBef>
          <a:spcPct val="0"/>
        </a:spcBef>
        <a:spcAft>
          <a:spcPct val="50000"/>
        </a:spcAft>
        <a:buChar char="•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lnSpc>
          <a:spcPct val="150000"/>
        </a:lnSpc>
        <a:spcBef>
          <a:spcPct val="0"/>
        </a:spcBef>
        <a:spcAft>
          <a:spcPct val="50000"/>
        </a:spcAft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lnSpc>
          <a:spcPct val="150000"/>
        </a:lnSpc>
        <a:spcBef>
          <a:spcPct val="0"/>
        </a:spcBef>
        <a:spcAft>
          <a:spcPct val="50000"/>
        </a:spcAft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lnSpc>
          <a:spcPct val="150000"/>
        </a:lnSpc>
        <a:spcBef>
          <a:spcPct val="0"/>
        </a:spcBef>
        <a:spcAft>
          <a:spcPct val="50000"/>
        </a:spcAft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lnSpc>
          <a:spcPct val="150000"/>
        </a:lnSpc>
        <a:spcBef>
          <a:spcPct val="0"/>
        </a:spcBef>
        <a:spcAft>
          <a:spcPct val="50000"/>
        </a:spcAft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lnSpc>
          <a:spcPct val="150000"/>
        </a:lnSpc>
        <a:spcBef>
          <a:spcPct val="0"/>
        </a:spcBef>
        <a:spcAft>
          <a:spcPct val="50000"/>
        </a:spcAft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9"/>
          <p:cNvSpPr>
            <a:spLocks/>
          </p:cNvSpPr>
          <p:nvPr/>
        </p:nvSpPr>
        <p:spPr bwMode="auto">
          <a:xfrm>
            <a:off x="323850" y="407988"/>
            <a:ext cx="8493125" cy="5326062"/>
          </a:xfrm>
          <a:custGeom>
            <a:avLst/>
            <a:gdLst>
              <a:gd name="T0" fmla="*/ 0 w 5376"/>
              <a:gd name="T1" fmla="*/ 0 h 3360"/>
              <a:gd name="T2" fmla="*/ 2147483647 w 5376"/>
              <a:gd name="T3" fmla="*/ 0 h 3360"/>
              <a:gd name="T4" fmla="*/ 2147483647 w 5376"/>
              <a:gd name="T5" fmla="*/ 2147483647 h 3360"/>
              <a:gd name="T6" fmla="*/ 2147483647 w 5376"/>
              <a:gd name="T7" fmla="*/ 2147483647 h 3360"/>
              <a:gd name="T8" fmla="*/ 2147483647 w 5376"/>
              <a:gd name="T9" fmla="*/ 2147483647 h 3360"/>
              <a:gd name="T10" fmla="*/ 0 w 5376"/>
              <a:gd name="T11" fmla="*/ 2147483647 h 3360"/>
              <a:gd name="T12" fmla="*/ 0 w 5376"/>
              <a:gd name="T13" fmla="*/ 0 h 336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376"/>
              <a:gd name="T22" fmla="*/ 0 h 3360"/>
              <a:gd name="T23" fmla="*/ 5376 w 5376"/>
              <a:gd name="T24" fmla="*/ 3360 h 336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376" h="3360">
                <a:moveTo>
                  <a:pt x="0" y="0"/>
                </a:moveTo>
                <a:lnTo>
                  <a:pt x="5184" y="0"/>
                </a:lnTo>
                <a:cubicBezTo>
                  <a:pt x="5184" y="0"/>
                  <a:pt x="5366" y="13"/>
                  <a:pt x="5376" y="192"/>
                </a:cubicBezTo>
                <a:cubicBezTo>
                  <a:pt x="5376" y="1776"/>
                  <a:pt x="5376" y="3360"/>
                  <a:pt x="5376" y="3360"/>
                </a:cubicBezTo>
                <a:cubicBezTo>
                  <a:pt x="5376" y="3360"/>
                  <a:pt x="2784" y="3360"/>
                  <a:pt x="192" y="3360"/>
                </a:cubicBezTo>
                <a:cubicBezTo>
                  <a:pt x="12" y="3360"/>
                  <a:pt x="0" y="3168"/>
                  <a:pt x="0" y="316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 lIns="396000" tIns="720000"/>
          <a:lstStyle/>
          <a:p>
            <a:endParaRPr lang="da-DK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138" y="1438275"/>
            <a:ext cx="7700962" cy="1485900"/>
          </a:xfrm>
          <a:noFill/>
        </p:spPr>
        <p:txBody>
          <a:bodyPr/>
          <a:lstStyle/>
          <a:p>
            <a:pPr eaLnBrk="1" hangingPunct="1">
              <a:spcAft>
                <a:spcPct val="0"/>
              </a:spcAft>
              <a:buFontTx/>
              <a:buNone/>
            </a:pPr>
            <a:r>
              <a:rPr lang="en-US" sz="3200" b="1" dirty="0" smtClean="0"/>
              <a:t>ROLE OF TOP EXECUTIVES</a:t>
            </a:r>
            <a:endParaRPr lang="da-DK" sz="3200" dirty="0" smtClean="0"/>
          </a:p>
          <a:p>
            <a:pPr eaLnBrk="1" hangingPunct="1">
              <a:spcAft>
                <a:spcPct val="0"/>
              </a:spcAft>
              <a:buFontTx/>
              <a:buNone/>
            </a:pPr>
            <a:r>
              <a:rPr lang="da-DK" sz="2800" dirty="0" smtClean="0"/>
              <a:t>Experiences from the Danish Presidency</a:t>
            </a:r>
          </a:p>
          <a:p>
            <a:pPr eaLnBrk="1" hangingPunct="1">
              <a:spcAft>
                <a:spcPct val="0"/>
              </a:spcAft>
              <a:buFontTx/>
              <a:buNone/>
            </a:pPr>
            <a:endParaRPr lang="da-DK" sz="3200" dirty="0" smtClean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11188" y="3363913"/>
            <a:ext cx="17684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dirty="0" err="1" smtClean="0">
                <a:solidFill>
                  <a:srgbClr val="000000"/>
                </a:solidFill>
              </a:rPr>
              <a:t>October</a:t>
            </a:r>
            <a:r>
              <a:rPr lang="da-DK" dirty="0" smtClean="0">
                <a:solidFill>
                  <a:srgbClr val="000000"/>
                </a:solidFill>
              </a:rPr>
              <a:t> 2012</a:t>
            </a:r>
            <a:endParaRPr lang="da-DK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role for the top executive?</a:t>
            </a:r>
            <a:br>
              <a:rPr lang="en-US" dirty="0" smtClean="0"/>
            </a:br>
            <a:endParaRPr lang="da-DK" dirty="0" smtClean="0"/>
          </a:p>
        </p:txBody>
      </p:sp>
      <p:sp>
        <p:nvSpPr>
          <p:cNvPr id="9" name="Pladsholder til indhold 6"/>
          <p:cNvSpPr>
            <a:spLocks noGrp="1"/>
          </p:cNvSpPr>
          <p:nvPr>
            <p:ph idx="1"/>
          </p:nvPr>
        </p:nvSpPr>
        <p:spPr>
          <a:xfrm>
            <a:off x="720725" y="1196752"/>
            <a:ext cx="7700963" cy="42957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crisis heighten the demands for </a:t>
            </a:r>
            <a:r>
              <a:rPr lang="en-US" dirty="0" smtClean="0"/>
              <a:t>top executives</a:t>
            </a:r>
            <a:r>
              <a:rPr lang="en-US" dirty="0" smtClean="0"/>
              <a:t> </a:t>
            </a:r>
            <a:r>
              <a:rPr lang="en-US" dirty="0" smtClean="0"/>
              <a:t>that are able to create and ensure e.g.:</a:t>
            </a:r>
            <a:endParaRPr lang="da-DK" dirty="0" smtClean="0"/>
          </a:p>
          <a:p>
            <a:pPr lvl="0"/>
            <a:r>
              <a:rPr lang="en-US" dirty="0" smtClean="0"/>
              <a:t>Strategic priorities and result creation across the public sector.</a:t>
            </a:r>
          </a:p>
          <a:p>
            <a:r>
              <a:rPr lang="en-US" dirty="0" smtClean="0"/>
              <a:t>Collaboration and cross governmental knowledge sharing  </a:t>
            </a:r>
            <a:endParaRPr lang="da-DK" dirty="0" smtClean="0"/>
          </a:p>
          <a:p>
            <a:pPr lvl="0"/>
            <a:r>
              <a:rPr lang="en-US" dirty="0" smtClean="0"/>
              <a:t>Policy advice and policy development to ensure effective implementation of reforms.</a:t>
            </a:r>
            <a:endParaRPr lang="da-DK" dirty="0" smtClean="0"/>
          </a:p>
          <a:p>
            <a:pPr lvl="0"/>
            <a:r>
              <a:rPr lang="en-US" dirty="0" smtClean="0"/>
              <a:t>Effective organizations with transparent and goal-oriented resource and economic management.</a:t>
            </a:r>
            <a:endParaRPr lang="da-DK" dirty="0" smtClean="0"/>
          </a:p>
          <a:p>
            <a:r>
              <a:rPr lang="en-US" dirty="0" smtClean="0"/>
              <a:t>Professional development of leaders and employees to enhance performance </a:t>
            </a:r>
          </a:p>
          <a:p>
            <a:r>
              <a:rPr lang="en-US" dirty="0" smtClean="0"/>
              <a:t>Motivation and innovation culture open to the public.</a:t>
            </a:r>
          </a:p>
          <a:p>
            <a:pPr lvl="0"/>
            <a:endParaRPr lang="da-DK" dirty="0" smtClean="0"/>
          </a:p>
          <a:p>
            <a:endParaRPr lang="en-GB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ykling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00" y="4292600"/>
            <a:ext cx="84963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Freeform 8"/>
          <p:cNvSpPr>
            <a:spLocks/>
          </p:cNvSpPr>
          <p:nvPr/>
        </p:nvSpPr>
        <p:spPr bwMode="auto">
          <a:xfrm>
            <a:off x="323850" y="333375"/>
            <a:ext cx="8493125" cy="3733800"/>
          </a:xfrm>
          <a:custGeom>
            <a:avLst/>
            <a:gdLst>
              <a:gd name="T0" fmla="*/ 0 w 5376"/>
              <a:gd name="T1" fmla="*/ 0 h 2352"/>
              <a:gd name="T2" fmla="*/ 2147483647 w 5376"/>
              <a:gd name="T3" fmla="*/ 0 h 2352"/>
              <a:gd name="T4" fmla="*/ 2147483647 w 5376"/>
              <a:gd name="T5" fmla="*/ 2147483647 h 2352"/>
              <a:gd name="T6" fmla="*/ 2147483647 w 5376"/>
              <a:gd name="T7" fmla="*/ 2147483647 h 2352"/>
              <a:gd name="T8" fmla="*/ 2147483647 w 5376"/>
              <a:gd name="T9" fmla="*/ 2147483647 h 2352"/>
              <a:gd name="T10" fmla="*/ 0 w 5376"/>
              <a:gd name="T11" fmla="*/ 2147483647 h 2352"/>
              <a:gd name="T12" fmla="*/ 0 w 5376"/>
              <a:gd name="T13" fmla="*/ 0 h 23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376"/>
              <a:gd name="T22" fmla="*/ 0 h 2352"/>
              <a:gd name="T23" fmla="*/ 5376 w 5376"/>
              <a:gd name="T24" fmla="*/ 2352 h 235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376" h="2352">
                <a:moveTo>
                  <a:pt x="0" y="0"/>
                </a:moveTo>
                <a:lnTo>
                  <a:pt x="5184" y="0"/>
                </a:lnTo>
                <a:cubicBezTo>
                  <a:pt x="5184" y="0"/>
                  <a:pt x="5371" y="5"/>
                  <a:pt x="5376" y="192"/>
                </a:cubicBezTo>
                <a:cubicBezTo>
                  <a:pt x="5376" y="1272"/>
                  <a:pt x="5376" y="2352"/>
                  <a:pt x="5376" y="2352"/>
                </a:cubicBezTo>
                <a:cubicBezTo>
                  <a:pt x="5376" y="2352"/>
                  <a:pt x="2784" y="2352"/>
                  <a:pt x="192" y="2352"/>
                </a:cubicBezTo>
                <a:cubicBezTo>
                  <a:pt x="0" y="2352"/>
                  <a:pt x="0" y="2160"/>
                  <a:pt x="0" y="2160"/>
                </a:cubicBezTo>
                <a:lnTo>
                  <a:pt x="0" y="0"/>
                </a:lnTo>
                <a:close/>
              </a:path>
            </a:pathLst>
          </a:custGeom>
          <a:solidFill>
            <a:srgbClr val="03532B">
              <a:alpha val="50000"/>
            </a:srgbClr>
          </a:solidFill>
          <a:ln w="9525">
            <a:noFill/>
            <a:round/>
            <a:headEnd/>
            <a:tailEnd/>
          </a:ln>
        </p:spPr>
        <p:txBody>
          <a:bodyPr lIns="396000" tIns="720000"/>
          <a:lstStyle/>
          <a:p>
            <a:endParaRPr lang="da-DK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11188" y="977900"/>
            <a:ext cx="7704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da-DK">
              <a:ea typeface="ＭＳ Ｐゴシック" charset="-128"/>
            </a:endParaRPr>
          </a:p>
        </p:txBody>
      </p:sp>
      <p:sp>
        <p:nvSpPr>
          <p:cNvPr id="18437" name="Rektangel 6"/>
          <p:cNvSpPr>
            <a:spLocks noChangeArrowheads="1"/>
          </p:cNvSpPr>
          <p:nvPr/>
        </p:nvSpPr>
        <p:spPr bwMode="auto">
          <a:xfrm>
            <a:off x="488950" y="1271588"/>
            <a:ext cx="83534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3200" i="1" dirty="0" smtClean="0">
              <a:ea typeface="ＭＳ Ｐゴシック" charset="-128"/>
            </a:endParaRPr>
          </a:p>
          <a:p>
            <a:endParaRPr lang="en-GB" sz="3200" i="1" dirty="0">
              <a:ea typeface="ＭＳ Ｐゴシック" charset="-128"/>
            </a:endParaRPr>
          </a:p>
        </p:txBody>
      </p:sp>
      <p:sp>
        <p:nvSpPr>
          <p:cNvPr id="7" name="Rektangel 6"/>
          <p:cNvSpPr>
            <a:spLocks noChangeArrowheads="1"/>
          </p:cNvSpPr>
          <p:nvPr/>
        </p:nvSpPr>
        <p:spPr bwMode="auto">
          <a:xfrm>
            <a:off x="611188" y="1271588"/>
            <a:ext cx="80645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dirty="0" smtClean="0">
                <a:ea typeface="ＭＳ Ｐゴシック" charset="-128"/>
              </a:rPr>
              <a:t/>
            </a:r>
            <a:br>
              <a:rPr lang="en-GB" sz="3200" dirty="0" smtClean="0">
                <a:ea typeface="ＭＳ Ｐゴシック" charset="-128"/>
              </a:rPr>
            </a:br>
            <a:r>
              <a:rPr lang="en-GB" sz="3200" dirty="0" smtClean="0">
                <a:ea typeface="ＭＳ Ｐゴシック" charset="-128"/>
              </a:rPr>
              <a:t>Reflections</a:t>
            </a:r>
            <a:endParaRPr lang="en-GB" sz="3200" dirty="0">
              <a:ea typeface="ＭＳ Ｐゴシック" charset="-128"/>
            </a:endParaRPr>
          </a:p>
          <a:p>
            <a:endParaRPr lang="da-DK" sz="2400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err="1" smtClean="0"/>
              <a:t>Reflections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dirty="0" smtClean="0"/>
              <a:t>TE </a:t>
            </a:r>
            <a:r>
              <a:rPr lang="da-DK" dirty="0" err="1" smtClean="0"/>
              <a:t>development</a:t>
            </a:r>
            <a:r>
              <a:rPr lang="da-DK" dirty="0" smtClean="0"/>
              <a:t> in Denmark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20725" y="1726307"/>
            <a:ext cx="7700963" cy="4150965"/>
          </a:xfrm>
        </p:spPr>
        <p:txBody>
          <a:bodyPr/>
          <a:lstStyle/>
          <a:p>
            <a:r>
              <a:rPr lang="en-US" sz="1600" dirty="0" smtClean="0"/>
              <a:t>The development of </a:t>
            </a:r>
            <a:r>
              <a:rPr lang="en-US" sz="1600" dirty="0" smtClean="0"/>
              <a:t>TEs </a:t>
            </a:r>
            <a:r>
              <a:rPr lang="en-US" sz="1600" dirty="0" smtClean="0"/>
              <a:t>in Denmark follows a vision about a more collaborative public sector with increasingly cross governmental dynamics (mobility) and solutions</a:t>
            </a:r>
            <a:br>
              <a:rPr lang="en-US" sz="1600" dirty="0" smtClean="0"/>
            </a:br>
            <a:endParaRPr lang="en-US" sz="1600" dirty="0" smtClean="0"/>
          </a:p>
          <a:p>
            <a:r>
              <a:rPr lang="en-US" sz="1600" dirty="0" smtClean="0"/>
              <a:t>The thesis is that professional top management is a prerequisite for an efficient and result oriented public sector</a:t>
            </a:r>
          </a:p>
          <a:p>
            <a:endParaRPr lang="da-DK" sz="1600" dirty="0" smtClean="0"/>
          </a:p>
          <a:p>
            <a:pPr>
              <a:buNone/>
            </a:pPr>
            <a:r>
              <a:rPr lang="en-US" sz="1600" b="1" dirty="0" smtClean="0"/>
              <a:t>Strategic elements in recruitment and development of TPMs</a:t>
            </a:r>
            <a:r>
              <a:rPr lang="en-GB" sz="1600" b="1" dirty="0" smtClean="0"/>
              <a:t>:</a:t>
            </a:r>
          </a:p>
          <a:p>
            <a:r>
              <a:rPr lang="da-DK" sz="1600" dirty="0" err="1" smtClean="0"/>
              <a:t>Identify</a:t>
            </a:r>
            <a:r>
              <a:rPr lang="da-DK" sz="1600" dirty="0" smtClean="0"/>
              <a:t> and </a:t>
            </a:r>
            <a:r>
              <a:rPr lang="da-DK" sz="1600" dirty="0" err="1" smtClean="0"/>
              <a:t>develop</a:t>
            </a:r>
            <a:r>
              <a:rPr lang="da-DK" sz="1600" dirty="0" smtClean="0"/>
              <a:t> talents</a:t>
            </a:r>
          </a:p>
          <a:p>
            <a:r>
              <a:rPr lang="da-DK" sz="1600" dirty="0" err="1" smtClean="0"/>
              <a:t>Measure</a:t>
            </a:r>
            <a:r>
              <a:rPr lang="da-DK" sz="1600" dirty="0" smtClean="0"/>
              <a:t> and </a:t>
            </a:r>
            <a:r>
              <a:rPr lang="da-DK" sz="1600" dirty="0" err="1" smtClean="0"/>
              <a:t>develop</a:t>
            </a:r>
            <a:r>
              <a:rPr lang="da-DK" sz="1600" dirty="0" smtClean="0"/>
              <a:t> performance</a:t>
            </a:r>
          </a:p>
          <a:p>
            <a:r>
              <a:rPr lang="da-DK" sz="1600" dirty="0" err="1" smtClean="0"/>
              <a:t>Educate</a:t>
            </a:r>
            <a:r>
              <a:rPr lang="da-DK" sz="1600" dirty="0" smtClean="0"/>
              <a:t> and </a:t>
            </a:r>
            <a:r>
              <a:rPr lang="da-DK" sz="1600" dirty="0" err="1" smtClean="0"/>
              <a:t>increase</a:t>
            </a:r>
            <a:r>
              <a:rPr lang="da-DK" sz="1600" dirty="0" smtClean="0"/>
              <a:t> </a:t>
            </a:r>
            <a:r>
              <a:rPr lang="da-DK" sz="1600" dirty="0" err="1" smtClean="0"/>
              <a:t>mobility</a:t>
            </a:r>
            <a:endParaRPr lang="da-DK" sz="16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GB" sz="1600" dirty="0" smtClean="0"/>
          </a:p>
          <a:p>
            <a:pPr>
              <a:buNone/>
            </a:pPr>
            <a:endParaRPr lang="da-DK" sz="1600" dirty="0" smtClean="0"/>
          </a:p>
          <a:p>
            <a:endParaRPr lang="en-US" sz="1600" dirty="0" smtClean="0"/>
          </a:p>
          <a:p>
            <a:endParaRPr lang="da-DK" sz="1600" dirty="0" smtClean="0"/>
          </a:p>
          <a:p>
            <a:endParaRPr lang="da-DK" sz="1600" dirty="0" smtClean="0"/>
          </a:p>
        </p:txBody>
      </p:sp>
      <p:sp>
        <p:nvSpPr>
          <p:cNvPr id="19461" name="Tekstboks 4"/>
          <p:cNvSpPr txBox="1">
            <a:spLocks noChangeArrowheads="1"/>
          </p:cNvSpPr>
          <p:nvPr/>
        </p:nvSpPr>
        <p:spPr bwMode="auto">
          <a:xfrm>
            <a:off x="585788" y="4594225"/>
            <a:ext cx="11636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/>
              <a:t>Tekstfelt</a:t>
            </a:r>
          </a:p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 err="1" smtClean="0"/>
              <a:t>Reflections</a:t>
            </a:r>
            <a:r>
              <a:rPr lang="da-DK" dirty="0" smtClean="0"/>
              <a:t> </a:t>
            </a:r>
            <a:r>
              <a:rPr lang="da-DK" dirty="0" err="1" smtClean="0"/>
              <a:t>on</a:t>
            </a:r>
            <a:r>
              <a:rPr lang="da-DK" dirty="0" smtClean="0"/>
              <a:t> </a:t>
            </a:r>
            <a:r>
              <a:rPr lang="da-DK" dirty="0" err="1" smtClean="0"/>
              <a:t>recruitment</a:t>
            </a:r>
            <a:r>
              <a:rPr lang="da-DK" dirty="0" smtClean="0"/>
              <a:t> of </a:t>
            </a:r>
            <a:r>
              <a:rPr lang="da-DK" dirty="0" err="1" smtClean="0"/>
              <a:t>TE’s</a:t>
            </a:r>
            <a:r>
              <a:rPr lang="da-DK" dirty="0" smtClean="0"/>
              <a:t> </a:t>
            </a:r>
            <a:endParaRPr lang="da-DK" dirty="0" smtClean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20725" y="1268760"/>
            <a:ext cx="7811715" cy="4536505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US" sz="1600" dirty="0" smtClean="0"/>
              <a:t>Example on some criteria Denmark has used in the last couple of TE recruitments: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lvl="0">
              <a:spcAft>
                <a:spcPts val="600"/>
              </a:spcAft>
            </a:pPr>
            <a:r>
              <a:rPr lang="en-US" sz="1600" dirty="0" smtClean="0"/>
              <a:t>Documentation of results as a manager</a:t>
            </a:r>
            <a:endParaRPr lang="da-DK" sz="1600" dirty="0" smtClean="0"/>
          </a:p>
          <a:p>
            <a:pPr lvl="0">
              <a:spcAft>
                <a:spcPts val="600"/>
              </a:spcAft>
            </a:pPr>
            <a:r>
              <a:rPr lang="en-US" sz="1600" dirty="0" smtClean="0"/>
              <a:t>Relevant </a:t>
            </a:r>
            <a:r>
              <a:rPr lang="en-US" sz="1600" dirty="0" err="1" smtClean="0"/>
              <a:t>portefolio</a:t>
            </a:r>
            <a:r>
              <a:rPr lang="en-US" sz="1600" dirty="0" smtClean="0"/>
              <a:t> experience</a:t>
            </a:r>
            <a:endParaRPr lang="da-DK" sz="1600" dirty="0" smtClean="0"/>
          </a:p>
          <a:p>
            <a:pPr lvl="0">
              <a:spcAft>
                <a:spcPts val="600"/>
              </a:spcAft>
            </a:pPr>
            <a:r>
              <a:rPr lang="en-US" sz="1600" dirty="0" smtClean="0"/>
              <a:t>Experience from a department or a political governed organization</a:t>
            </a:r>
            <a:endParaRPr lang="da-DK" sz="1600" dirty="0" smtClean="0"/>
          </a:p>
          <a:p>
            <a:pPr lvl="0">
              <a:spcAft>
                <a:spcPts val="600"/>
              </a:spcAft>
            </a:pPr>
            <a:r>
              <a:rPr lang="en-US" sz="1600" dirty="0" smtClean="0"/>
              <a:t>Experience and knowledge of financial management and/or management of a business</a:t>
            </a:r>
            <a:endParaRPr lang="da-DK" sz="1600" dirty="0" smtClean="0"/>
          </a:p>
          <a:p>
            <a:pPr lvl="0">
              <a:spcAft>
                <a:spcPts val="600"/>
              </a:spcAft>
            </a:pPr>
            <a:r>
              <a:rPr lang="en-US" sz="1600" dirty="0" smtClean="0"/>
              <a:t>Experience from other sectors or areas e.g.</a:t>
            </a:r>
            <a:endParaRPr lang="da-DK" sz="1600" dirty="0" smtClean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600" dirty="0" smtClean="0"/>
              <a:t>Another ministry, a municipality, a region or private sector knowledge </a:t>
            </a:r>
            <a:endParaRPr lang="da-DK" sz="1600" dirty="0" smtClean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600" dirty="0" smtClean="0"/>
              <a:t>Different levels of the steering chain e.g. policy formulation, service delivery, inspection, operation management or economy</a:t>
            </a:r>
            <a:endParaRPr lang="da-DK" sz="1600" dirty="0" smtClean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600" dirty="0" smtClean="0"/>
              <a:t>International relations</a:t>
            </a:r>
            <a:endParaRPr lang="da-DK" sz="1600" dirty="0" smtClean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600" dirty="0" smtClean="0"/>
              <a:t>Relevant training courses</a:t>
            </a:r>
            <a:endParaRPr lang="da-DK" sz="1600" dirty="0" smtClean="0"/>
          </a:p>
          <a:p>
            <a:pPr eaLnBrk="1" hangingPunct="1"/>
            <a:endParaRPr lang="da-DK" sz="1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reeform 14"/>
          <p:cNvSpPr>
            <a:spLocks/>
          </p:cNvSpPr>
          <p:nvPr/>
        </p:nvSpPr>
        <p:spPr bwMode="auto">
          <a:xfrm>
            <a:off x="323850" y="1125538"/>
            <a:ext cx="5614988" cy="1447800"/>
          </a:xfrm>
          <a:custGeom>
            <a:avLst/>
            <a:gdLst>
              <a:gd name="T0" fmla="*/ 2147483647 w 3556"/>
              <a:gd name="T1" fmla="*/ 0 h 912"/>
              <a:gd name="T2" fmla="*/ 2147483647 w 3556"/>
              <a:gd name="T3" fmla="*/ 0 h 912"/>
              <a:gd name="T4" fmla="*/ 2147483647 w 3556"/>
              <a:gd name="T5" fmla="*/ 2147483647 h 912"/>
              <a:gd name="T6" fmla="*/ 2147483647 w 3556"/>
              <a:gd name="T7" fmla="*/ 2147483647 h 912"/>
              <a:gd name="T8" fmla="*/ 2147483647 w 3556"/>
              <a:gd name="T9" fmla="*/ 2147483647 h 912"/>
              <a:gd name="T10" fmla="*/ 2147483647 w 3556"/>
              <a:gd name="T11" fmla="*/ 2147483647 h 912"/>
              <a:gd name="T12" fmla="*/ 2147483647 w 3556"/>
              <a:gd name="T13" fmla="*/ 0 h 9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56"/>
              <a:gd name="T22" fmla="*/ 0 h 912"/>
              <a:gd name="T23" fmla="*/ 3556 w 3556"/>
              <a:gd name="T24" fmla="*/ 912 h 9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56" h="912">
                <a:moveTo>
                  <a:pt x="4" y="0"/>
                </a:moveTo>
                <a:lnTo>
                  <a:pt x="3364" y="0"/>
                </a:lnTo>
                <a:cubicBezTo>
                  <a:pt x="3364" y="0"/>
                  <a:pt x="3552" y="0"/>
                  <a:pt x="3556" y="192"/>
                </a:cubicBezTo>
                <a:cubicBezTo>
                  <a:pt x="3556" y="552"/>
                  <a:pt x="3556" y="912"/>
                  <a:pt x="3556" y="912"/>
                </a:cubicBezTo>
                <a:cubicBezTo>
                  <a:pt x="3556" y="912"/>
                  <a:pt x="1876" y="912"/>
                  <a:pt x="196" y="912"/>
                </a:cubicBezTo>
                <a:cubicBezTo>
                  <a:pt x="0" y="912"/>
                  <a:pt x="4" y="720"/>
                  <a:pt x="4" y="720"/>
                </a:cubicBezTo>
                <a:lnTo>
                  <a:pt x="4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wrap="none" lIns="396000" tIns="205200"/>
          <a:lstStyle/>
          <a:p>
            <a:pPr>
              <a:spcAft>
                <a:spcPct val="40000"/>
              </a:spcAft>
            </a:pPr>
            <a:r>
              <a:rPr lang="da-DK" dirty="0" smtClean="0">
                <a:sym typeface="Wingdings" pitchFamily="2" charset="2"/>
              </a:rPr>
              <a:t/>
            </a:r>
            <a:br>
              <a:rPr lang="da-DK" dirty="0" smtClean="0">
                <a:sym typeface="Wingdings" pitchFamily="2" charset="2"/>
              </a:rPr>
            </a:br>
            <a:r>
              <a:rPr lang="da-DK" dirty="0" err="1" smtClean="0">
                <a:sym typeface="Wingdings" pitchFamily="2" charset="2"/>
              </a:rPr>
              <a:t>Learnings</a:t>
            </a:r>
            <a:r>
              <a:rPr lang="da-DK" dirty="0" smtClean="0">
                <a:sym typeface="Wingdings" pitchFamily="2" charset="2"/>
              </a:rPr>
              <a:t> from the Danish Presidency</a:t>
            </a:r>
          </a:p>
          <a:p>
            <a:pPr>
              <a:spcAft>
                <a:spcPct val="40000"/>
              </a:spcAft>
            </a:pPr>
            <a:endParaRPr lang="da-DK" dirty="0">
              <a:sym typeface="Wingdings" pitchFamily="2" charset="2"/>
            </a:endParaRPr>
          </a:p>
          <a:p>
            <a:endParaRPr lang="da-DK" dirty="0">
              <a:ea typeface="ＭＳ Ｐゴシック" pitchFamily="35" charset="-128"/>
            </a:endParaRPr>
          </a:p>
        </p:txBody>
      </p:sp>
      <p:sp>
        <p:nvSpPr>
          <p:cNvPr id="6148" name="Freeform 14"/>
          <p:cNvSpPr>
            <a:spLocks/>
          </p:cNvSpPr>
          <p:nvPr/>
        </p:nvSpPr>
        <p:spPr bwMode="auto">
          <a:xfrm>
            <a:off x="323850" y="2701925"/>
            <a:ext cx="5614988" cy="1447800"/>
          </a:xfrm>
          <a:custGeom>
            <a:avLst/>
            <a:gdLst>
              <a:gd name="T0" fmla="*/ 2147483647 w 3556"/>
              <a:gd name="T1" fmla="*/ 0 h 912"/>
              <a:gd name="T2" fmla="*/ 2147483647 w 3556"/>
              <a:gd name="T3" fmla="*/ 0 h 912"/>
              <a:gd name="T4" fmla="*/ 2147483647 w 3556"/>
              <a:gd name="T5" fmla="*/ 2147483647 h 912"/>
              <a:gd name="T6" fmla="*/ 2147483647 w 3556"/>
              <a:gd name="T7" fmla="*/ 2147483647 h 912"/>
              <a:gd name="T8" fmla="*/ 2147483647 w 3556"/>
              <a:gd name="T9" fmla="*/ 2147483647 h 912"/>
              <a:gd name="T10" fmla="*/ 2147483647 w 3556"/>
              <a:gd name="T11" fmla="*/ 2147483647 h 912"/>
              <a:gd name="T12" fmla="*/ 2147483647 w 3556"/>
              <a:gd name="T13" fmla="*/ 0 h 9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56"/>
              <a:gd name="T22" fmla="*/ 0 h 912"/>
              <a:gd name="T23" fmla="*/ 3556 w 3556"/>
              <a:gd name="T24" fmla="*/ 912 h 9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56" h="912">
                <a:moveTo>
                  <a:pt x="4" y="0"/>
                </a:moveTo>
                <a:lnTo>
                  <a:pt x="3364" y="0"/>
                </a:lnTo>
                <a:cubicBezTo>
                  <a:pt x="3364" y="0"/>
                  <a:pt x="3552" y="0"/>
                  <a:pt x="3556" y="192"/>
                </a:cubicBezTo>
                <a:cubicBezTo>
                  <a:pt x="3556" y="552"/>
                  <a:pt x="3556" y="912"/>
                  <a:pt x="3556" y="912"/>
                </a:cubicBezTo>
                <a:cubicBezTo>
                  <a:pt x="3556" y="912"/>
                  <a:pt x="1876" y="912"/>
                  <a:pt x="196" y="912"/>
                </a:cubicBezTo>
                <a:cubicBezTo>
                  <a:pt x="0" y="912"/>
                  <a:pt x="4" y="720"/>
                  <a:pt x="4" y="720"/>
                </a:cubicBezTo>
                <a:lnTo>
                  <a:pt x="4" y="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lIns="396000" tIns="205200"/>
          <a:lstStyle/>
          <a:p>
            <a:pPr>
              <a:spcAft>
                <a:spcPct val="40000"/>
              </a:spcAft>
            </a:pPr>
            <a:r>
              <a:rPr lang="da-DK" dirty="0" smtClean="0">
                <a:sym typeface="Wingdings" pitchFamily="2" charset="2"/>
              </a:rPr>
              <a:t/>
            </a:r>
            <a:br>
              <a:rPr lang="da-DK" dirty="0" smtClean="0">
                <a:sym typeface="Wingdings" pitchFamily="2" charset="2"/>
              </a:rPr>
            </a:br>
            <a:r>
              <a:rPr lang="da-DK" dirty="0" smtClean="0">
                <a:sym typeface="Wingdings" pitchFamily="2" charset="2"/>
              </a:rPr>
              <a:t>The </a:t>
            </a:r>
            <a:r>
              <a:rPr lang="da-DK" dirty="0" err="1" smtClean="0">
                <a:sym typeface="Wingdings" pitchFamily="2" charset="2"/>
              </a:rPr>
              <a:t>Role</a:t>
            </a:r>
            <a:r>
              <a:rPr lang="da-DK" dirty="0" smtClean="0">
                <a:sym typeface="Wingdings" pitchFamily="2" charset="2"/>
              </a:rPr>
              <a:t> of Top </a:t>
            </a:r>
            <a:r>
              <a:rPr lang="da-DK" dirty="0" err="1" smtClean="0">
                <a:sym typeface="Wingdings" pitchFamily="2" charset="2"/>
              </a:rPr>
              <a:t>Executives</a:t>
            </a:r>
            <a:endParaRPr lang="da-DK" dirty="0">
              <a:sym typeface="Wingdings" pitchFamily="2" charset="2"/>
            </a:endParaRPr>
          </a:p>
        </p:txBody>
      </p:sp>
      <p:sp>
        <p:nvSpPr>
          <p:cNvPr id="6149" name="Freeform 14"/>
          <p:cNvSpPr>
            <a:spLocks/>
          </p:cNvSpPr>
          <p:nvPr/>
        </p:nvSpPr>
        <p:spPr bwMode="auto">
          <a:xfrm>
            <a:off x="323850" y="4292600"/>
            <a:ext cx="5614988" cy="1447800"/>
          </a:xfrm>
          <a:custGeom>
            <a:avLst/>
            <a:gdLst>
              <a:gd name="T0" fmla="*/ 2147483647 w 3556"/>
              <a:gd name="T1" fmla="*/ 0 h 912"/>
              <a:gd name="T2" fmla="*/ 2147483647 w 3556"/>
              <a:gd name="T3" fmla="*/ 0 h 912"/>
              <a:gd name="T4" fmla="*/ 2147483647 w 3556"/>
              <a:gd name="T5" fmla="*/ 2147483647 h 912"/>
              <a:gd name="T6" fmla="*/ 2147483647 w 3556"/>
              <a:gd name="T7" fmla="*/ 2147483647 h 912"/>
              <a:gd name="T8" fmla="*/ 2147483647 w 3556"/>
              <a:gd name="T9" fmla="*/ 2147483647 h 912"/>
              <a:gd name="T10" fmla="*/ 2147483647 w 3556"/>
              <a:gd name="T11" fmla="*/ 2147483647 h 912"/>
              <a:gd name="T12" fmla="*/ 2147483647 w 3556"/>
              <a:gd name="T13" fmla="*/ 0 h 9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56"/>
              <a:gd name="T22" fmla="*/ 0 h 912"/>
              <a:gd name="T23" fmla="*/ 3556 w 3556"/>
              <a:gd name="T24" fmla="*/ 912 h 9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56" h="912">
                <a:moveTo>
                  <a:pt x="4" y="0"/>
                </a:moveTo>
                <a:lnTo>
                  <a:pt x="3364" y="0"/>
                </a:lnTo>
                <a:cubicBezTo>
                  <a:pt x="3364" y="0"/>
                  <a:pt x="3552" y="0"/>
                  <a:pt x="3556" y="192"/>
                </a:cubicBezTo>
                <a:cubicBezTo>
                  <a:pt x="3556" y="552"/>
                  <a:pt x="3556" y="912"/>
                  <a:pt x="3556" y="912"/>
                </a:cubicBezTo>
                <a:cubicBezTo>
                  <a:pt x="3556" y="912"/>
                  <a:pt x="1876" y="912"/>
                  <a:pt x="196" y="912"/>
                </a:cubicBezTo>
                <a:cubicBezTo>
                  <a:pt x="0" y="912"/>
                  <a:pt x="4" y="720"/>
                  <a:pt x="4" y="720"/>
                </a:cubicBezTo>
                <a:lnTo>
                  <a:pt x="4" y="0"/>
                </a:lnTo>
                <a:close/>
              </a:path>
            </a:pathLst>
          </a:custGeom>
          <a:solidFill>
            <a:srgbClr val="03532B">
              <a:alpha val="52000"/>
            </a:srgbClr>
          </a:solidFill>
          <a:ln w="9525">
            <a:noFill/>
            <a:round/>
            <a:headEnd/>
            <a:tailEnd/>
          </a:ln>
        </p:spPr>
        <p:txBody>
          <a:bodyPr wrap="none" lIns="396000" tIns="205200"/>
          <a:lstStyle/>
          <a:p>
            <a:pPr>
              <a:spcAft>
                <a:spcPct val="40000"/>
              </a:spcAft>
            </a:pPr>
            <a:endParaRPr lang="da-DK" dirty="0" smtClean="0">
              <a:ea typeface="ＭＳ Ｐゴシック" pitchFamily="35" charset="-128"/>
            </a:endParaRPr>
          </a:p>
          <a:p>
            <a:pPr>
              <a:spcAft>
                <a:spcPct val="40000"/>
              </a:spcAft>
            </a:pPr>
            <a:r>
              <a:rPr lang="da-DK" dirty="0" err="1" smtClean="0">
                <a:ea typeface="ＭＳ Ｐゴシック" pitchFamily="35" charset="-128"/>
              </a:rPr>
              <a:t>Reflections</a:t>
            </a:r>
            <a:endParaRPr lang="da-DK" dirty="0">
              <a:ea typeface="ＭＳ Ｐゴシック" pitchFamily="35" charset="-128"/>
            </a:endParaRPr>
          </a:p>
        </p:txBody>
      </p:sp>
      <p:pic>
        <p:nvPicPr>
          <p:cNvPr id="6150" name="Picture 16" descr="den-7-himmel"/>
          <p:cNvPicPr>
            <a:picLocks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731000" y="1130300"/>
            <a:ext cx="14351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7" descr="test1"/>
          <p:cNvPicPr>
            <a:picLocks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6537320" y="2705100"/>
            <a:ext cx="182246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8" descr="test2"/>
          <p:cNvPicPr>
            <a:picLocks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6491817" y="4292600"/>
            <a:ext cx="1913466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260648"/>
            <a:ext cx="7700962" cy="7191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garder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00" y="4292600"/>
            <a:ext cx="84963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Freeform 8"/>
          <p:cNvSpPr>
            <a:spLocks/>
          </p:cNvSpPr>
          <p:nvPr/>
        </p:nvSpPr>
        <p:spPr bwMode="auto">
          <a:xfrm>
            <a:off x="323850" y="333375"/>
            <a:ext cx="8493125" cy="3733800"/>
          </a:xfrm>
          <a:custGeom>
            <a:avLst/>
            <a:gdLst>
              <a:gd name="T0" fmla="*/ 0 w 5376"/>
              <a:gd name="T1" fmla="*/ 0 h 2352"/>
              <a:gd name="T2" fmla="*/ 2147483647 w 5376"/>
              <a:gd name="T3" fmla="*/ 0 h 2352"/>
              <a:gd name="T4" fmla="*/ 2147483647 w 5376"/>
              <a:gd name="T5" fmla="*/ 2147483647 h 2352"/>
              <a:gd name="T6" fmla="*/ 2147483647 w 5376"/>
              <a:gd name="T7" fmla="*/ 2147483647 h 2352"/>
              <a:gd name="T8" fmla="*/ 2147483647 w 5376"/>
              <a:gd name="T9" fmla="*/ 2147483647 h 2352"/>
              <a:gd name="T10" fmla="*/ 0 w 5376"/>
              <a:gd name="T11" fmla="*/ 2147483647 h 2352"/>
              <a:gd name="T12" fmla="*/ 0 w 5376"/>
              <a:gd name="T13" fmla="*/ 0 h 23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376"/>
              <a:gd name="T22" fmla="*/ 0 h 2352"/>
              <a:gd name="T23" fmla="*/ 5376 w 5376"/>
              <a:gd name="T24" fmla="*/ 2352 h 235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376" h="2352">
                <a:moveTo>
                  <a:pt x="0" y="0"/>
                </a:moveTo>
                <a:lnTo>
                  <a:pt x="5184" y="0"/>
                </a:lnTo>
                <a:cubicBezTo>
                  <a:pt x="5184" y="0"/>
                  <a:pt x="5371" y="5"/>
                  <a:pt x="5376" y="192"/>
                </a:cubicBezTo>
                <a:cubicBezTo>
                  <a:pt x="5376" y="1272"/>
                  <a:pt x="5376" y="2352"/>
                  <a:pt x="5376" y="2352"/>
                </a:cubicBezTo>
                <a:cubicBezTo>
                  <a:pt x="5376" y="2352"/>
                  <a:pt x="2784" y="2352"/>
                  <a:pt x="192" y="2352"/>
                </a:cubicBezTo>
                <a:cubicBezTo>
                  <a:pt x="0" y="2352"/>
                  <a:pt x="0" y="2160"/>
                  <a:pt x="0" y="21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lIns="396000" tIns="720000"/>
          <a:lstStyle/>
          <a:p>
            <a:endParaRPr lang="da-DK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11188" y="977900"/>
            <a:ext cx="7704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da-DK">
              <a:ea typeface="ＭＳ Ｐゴシック" charset="-128"/>
            </a:endParaRPr>
          </a:p>
        </p:txBody>
      </p:sp>
      <p:sp>
        <p:nvSpPr>
          <p:cNvPr id="4101" name="Rektangel 6"/>
          <p:cNvSpPr>
            <a:spLocks noChangeArrowheads="1"/>
          </p:cNvSpPr>
          <p:nvPr/>
        </p:nvSpPr>
        <p:spPr bwMode="auto">
          <a:xfrm>
            <a:off x="611188" y="1271588"/>
            <a:ext cx="8137525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da-DK" sz="3200" dirty="0">
              <a:solidFill>
                <a:schemeClr val="bg1"/>
              </a:solidFill>
              <a:ea typeface="ＭＳ Ｐゴシック" charset="-128"/>
            </a:endParaRPr>
          </a:p>
          <a:p>
            <a:r>
              <a:rPr lang="da-DK" sz="3200" dirty="0" err="1" smtClean="0">
                <a:sym typeface="Wingdings" pitchFamily="2" charset="2"/>
              </a:rPr>
              <a:t>Learnings</a:t>
            </a:r>
            <a:r>
              <a:rPr lang="da-DK" sz="3200" dirty="0" smtClean="0">
                <a:sym typeface="Wingdings" pitchFamily="2" charset="2"/>
              </a:rPr>
              <a:t> </a:t>
            </a:r>
            <a:r>
              <a:rPr lang="da-DK" sz="3200" dirty="0" smtClean="0">
                <a:sym typeface="Wingdings" pitchFamily="2" charset="2"/>
              </a:rPr>
              <a:t>from the Danish Presidency</a:t>
            </a:r>
            <a:endParaRPr lang="en-GB" sz="3200" dirty="0">
              <a:ea typeface="ＭＳ Ｐゴシック" charset="-128"/>
            </a:endParaRPr>
          </a:p>
          <a:p>
            <a:endParaRPr lang="da-DK" sz="3000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Themes</a:t>
            </a:r>
            <a:r>
              <a:rPr lang="da-DK" dirty="0" smtClean="0"/>
              <a:t> </a:t>
            </a:r>
            <a:r>
              <a:rPr lang="da-DK" dirty="0" err="1" smtClean="0"/>
              <a:t>during</a:t>
            </a:r>
            <a:r>
              <a:rPr lang="da-DK" dirty="0" smtClean="0"/>
              <a:t> the Danish Presidency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20725" y="1438274"/>
            <a:ext cx="7700963" cy="4150965"/>
          </a:xfrm>
        </p:spPr>
        <p:txBody>
          <a:bodyPr/>
          <a:lstStyle/>
          <a:p>
            <a:endParaRPr lang="da-DK" dirty="0" smtClean="0">
              <a:sym typeface="Wingdings" pitchFamily="2" charset="2"/>
            </a:endParaRPr>
          </a:p>
          <a:p>
            <a:r>
              <a:rPr lang="da-DK" dirty="0" smtClean="0">
                <a:sym typeface="Wingdings" pitchFamily="2" charset="2"/>
              </a:rPr>
              <a:t>The </a:t>
            </a:r>
            <a:r>
              <a:rPr lang="da-DK" dirty="0" err="1" smtClean="0">
                <a:sym typeface="Wingdings" pitchFamily="2" charset="2"/>
              </a:rPr>
              <a:t>crisis</a:t>
            </a:r>
            <a:r>
              <a:rPr lang="da-DK" dirty="0" smtClean="0">
                <a:sym typeface="Wingdings" pitchFamily="2" charset="2"/>
              </a:rPr>
              <a:t>’ </a:t>
            </a:r>
            <a:r>
              <a:rPr lang="da-DK" dirty="0" err="1" smtClean="0">
                <a:sym typeface="Wingdings" pitchFamily="2" charset="2"/>
              </a:rPr>
              <a:t>impact</a:t>
            </a:r>
            <a:r>
              <a:rPr lang="da-DK" dirty="0" smtClean="0">
                <a:sym typeface="Wingdings" pitchFamily="2" charset="2"/>
              </a:rPr>
              <a:t> </a:t>
            </a:r>
            <a:r>
              <a:rPr lang="da-DK" dirty="0" err="1" smtClean="0">
                <a:sym typeface="Wingdings" pitchFamily="2" charset="2"/>
              </a:rPr>
              <a:t>on</a:t>
            </a:r>
            <a:r>
              <a:rPr lang="da-DK" dirty="0" smtClean="0">
                <a:sym typeface="Wingdings" pitchFamily="2" charset="2"/>
              </a:rPr>
              <a:t> human ressources</a:t>
            </a:r>
            <a:br>
              <a:rPr lang="da-DK" dirty="0" smtClean="0">
                <a:sym typeface="Wingdings" pitchFamily="2" charset="2"/>
              </a:rPr>
            </a:br>
            <a:endParaRPr lang="da-DK" dirty="0" smtClean="0">
              <a:sym typeface="Wingdings" pitchFamily="2" charset="2"/>
            </a:endParaRPr>
          </a:p>
          <a:p>
            <a:r>
              <a:rPr lang="da-DK" dirty="0" smtClean="0">
                <a:sym typeface="Wingdings" pitchFamily="2" charset="2"/>
              </a:rPr>
              <a:t>Reforms in public administration</a:t>
            </a:r>
            <a:br>
              <a:rPr lang="da-DK" dirty="0" smtClean="0">
                <a:sym typeface="Wingdings" pitchFamily="2" charset="2"/>
              </a:rPr>
            </a:br>
            <a:endParaRPr lang="da-DK" dirty="0" smtClean="0">
              <a:sym typeface="Wingdings" pitchFamily="2" charset="2"/>
            </a:endParaRPr>
          </a:p>
          <a:p>
            <a:r>
              <a:rPr lang="da-DK" dirty="0" smtClean="0">
                <a:sym typeface="Wingdings" pitchFamily="2" charset="2"/>
              </a:rPr>
              <a:t>Top </a:t>
            </a:r>
            <a:r>
              <a:rPr lang="da-DK" dirty="0" err="1" smtClean="0">
                <a:sym typeface="Wingdings" pitchFamily="2" charset="2"/>
              </a:rPr>
              <a:t>Executives</a:t>
            </a:r>
            <a:endParaRPr lang="da-DK" dirty="0" smtClean="0">
              <a:sym typeface="Wingdings" pitchFamily="2" charset="2"/>
            </a:endParaRPr>
          </a:p>
        </p:txBody>
      </p:sp>
      <p:sp>
        <p:nvSpPr>
          <p:cNvPr id="4" name="Freeform 13"/>
          <p:cNvSpPr>
            <a:spLocks/>
          </p:cNvSpPr>
          <p:nvPr/>
        </p:nvSpPr>
        <p:spPr bwMode="auto">
          <a:xfrm>
            <a:off x="323850" y="4581128"/>
            <a:ext cx="8496300" cy="1185942"/>
          </a:xfrm>
          <a:custGeom>
            <a:avLst/>
            <a:gdLst>
              <a:gd name="T0" fmla="*/ 2147483647 w 5381"/>
              <a:gd name="T1" fmla="*/ 2147483647 h 875"/>
              <a:gd name="T2" fmla="*/ 2147483647 w 5381"/>
              <a:gd name="T3" fmla="*/ 2147483647 h 875"/>
              <a:gd name="T4" fmla="*/ 2147483647 w 5381"/>
              <a:gd name="T5" fmla="*/ 2147483647 h 875"/>
              <a:gd name="T6" fmla="*/ 2147483647 w 5381"/>
              <a:gd name="T7" fmla="*/ 2147483647 h 875"/>
              <a:gd name="T8" fmla="*/ 2147483647 w 5381"/>
              <a:gd name="T9" fmla="*/ 2147483647 h 875"/>
              <a:gd name="T10" fmla="*/ 2147483647 w 5381"/>
              <a:gd name="T11" fmla="*/ 2147483647 h 875"/>
              <a:gd name="T12" fmla="*/ 2147483647 w 5381"/>
              <a:gd name="T13" fmla="*/ 2147483647 h 8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381"/>
              <a:gd name="T22" fmla="*/ 0 h 875"/>
              <a:gd name="T23" fmla="*/ 5381 w 5381"/>
              <a:gd name="T24" fmla="*/ 875 h 8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381" h="875">
                <a:moveTo>
                  <a:pt x="5" y="11"/>
                </a:moveTo>
                <a:lnTo>
                  <a:pt x="5189" y="11"/>
                </a:lnTo>
                <a:cubicBezTo>
                  <a:pt x="5189" y="11"/>
                  <a:pt x="5376" y="0"/>
                  <a:pt x="5381" y="203"/>
                </a:cubicBezTo>
                <a:cubicBezTo>
                  <a:pt x="5381" y="539"/>
                  <a:pt x="5381" y="875"/>
                  <a:pt x="5381" y="875"/>
                </a:cubicBezTo>
                <a:cubicBezTo>
                  <a:pt x="5381" y="875"/>
                  <a:pt x="2789" y="875"/>
                  <a:pt x="197" y="875"/>
                </a:cubicBezTo>
                <a:cubicBezTo>
                  <a:pt x="0" y="870"/>
                  <a:pt x="5" y="683"/>
                  <a:pt x="5" y="683"/>
                </a:cubicBezTo>
                <a:lnTo>
                  <a:pt x="5" y="1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lIns="396000" tIns="205200"/>
          <a:lstStyle/>
          <a:p>
            <a:pPr algn="ctr"/>
            <a:r>
              <a:rPr lang="da-DK" dirty="0" smtClean="0"/>
              <a:t>The </a:t>
            </a:r>
            <a:r>
              <a:rPr lang="da-DK" dirty="0" err="1" smtClean="0"/>
              <a:t>themes</a:t>
            </a:r>
            <a:r>
              <a:rPr lang="da-DK" dirty="0" smtClean="0"/>
              <a:t> highlight </a:t>
            </a:r>
            <a:r>
              <a:rPr lang="da-DK" dirty="0" err="1" smtClean="0"/>
              <a:t>some</a:t>
            </a:r>
            <a:r>
              <a:rPr lang="da-DK" dirty="0" smtClean="0"/>
              <a:t> of the major </a:t>
            </a:r>
            <a:r>
              <a:rPr lang="da-DK" dirty="0" err="1" smtClean="0"/>
              <a:t>challenges</a:t>
            </a:r>
            <a:r>
              <a:rPr lang="da-DK" dirty="0" smtClean="0"/>
              <a:t> and new </a:t>
            </a:r>
          </a:p>
          <a:p>
            <a:pPr algn="ctr"/>
            <a:r>
              <a:rPr lang="da-DK" dirty="0" err="1" smtClean="0"/>
              <a:t>demands</a:t>
            </a:r>
            <a:r>
              <a:rPr lang="da-DK" dirty="0" smtClean="0"/>
              <a:t> to Top </a:t>
            </a:r>
            <a:r>
              <a:rPr lang="da-DK" dirty="0" err="1" smtClean="0"/>
              <a:t>Executives</a:t>
            </a:r>
            <a:r>
              <a:rPr lang="da-DK" dirty="0" smtClean="0"/>
              <a:t> in the public administration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719138" y="405606"/>
            <a:ext cx="7700962" cy="719138"/>
          </a:xfrm>
        </p:spPr>
        <p:txBody>
          <a:bodyPr/>
          <a:lstStyle/>
          <a:p>
            <a:r>
              <a:rPr lang="da-DK" dirty="0" smtClean="0">
                <a:sym typeface="Wingdings" pitchFamily="2" charset="2"/>
              </a:rPr>
              <a:t>The </a:t>
            </a:r>
            <a:r>
              <a:rPr lang="da-DK" dirty="0" err="1" smtClean="0">
                <a:sym typeface="Wingdings" pitchFamily="2" charset="2"/>
              </a:rPr>
              <a:t>crisis</a:t>
            </a:r>
            <a:r>
              <a:rPr lang="da-DK" dirty="0" smtClean="0">
                <a:sym typeface="Wingdings" pitchFamily="2" charset="2"/>
              </a:rPr>
              <a:t>’ </a:t>
            </a:r>
            <a:r>
              <a:rPr lang="da-DK" dirty="0" err="1" smtClean="0">
                <a:sym typeface="Wingdings" pitchFamily="2" charset="2"/>
              </a:rPr>
              <a:t>impact</a:t>
            </a:r>
            <a:r>
              <a:rPr lang="da-DK" dirty="0" smtClean="0">
                <a:sym typeface="Wingdings" pitchFamily="2" charset="2"/>
              </a:rPr>
              <a:t> </a:t>
            </a:r>
            <a:r>
              <a:rPr lang="da-DK" dirty="0" err="1" smtClean="0">
                <a:sym typeface="Wingdings" pitchFamily="2" charset="2"/>
              </a:rPr>
              <a:t>on</a:t>
            </a:r>
            <a:r>
              <a:rPr lang="da-DK" dirty="0" smtClean="0">
                <a:sym typeface="Wingdings" pitchFamily="2" charset="2"/>
              </a:rPr>
              <a:t> human ressources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7700963" cy="2952328"/>
          </a:xfrm>
        </p:spPr>
        <p:txBody>
          <a:bodyPr numCol="2"/>
          <a:lstStyle/>
          <a:p>
            <a:pPr>
              <a:spcAft>
                <a:spcPts val="600"/>
              </a:spcAft>
              <a:buNone/>
            </a:pPr>
            <a:r>
              <a:rPr lang="en-US" sz="1600" b="1" dirty="0" smtClean="0"/>
              <a:t>Some initiatives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Downsizing / redundancy 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Cutbacks in pay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Recruitment freeze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Unpaid leave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Cuts in </a:t>
            </a:r>
            <a:r>
              <a:rPr lang="da-DK" sz="1600" dirty="0" err="1" smtClean="0"/>
              <a:t>training</a:t>
            </a:r>
            <a:r>
              <a:rPr lang="da-DK" sz="1600" dirty="0" smtClean="0"/>
              <a:t> and </a:t>
            </a:r>
            <a:r>
              <a:rPr lang="da-DK" sz="1600" dirty="0" err="1" smtClean="0"/>
              <a:t>development</a:t>
            </a:r>
            <a:endParaRPr lang="da-DK" sz="1600" dirty="0" smtClean="0"/>
          </a:p>
          <a:p>
            <a:pPr>
              <a:spcAft>
                <a:spcPts val="600"/>
              </a:spcAft>
            </a:pPr>
            <a:r>
              <a:rPr lang="da-DK" sz="1600" dirty="0" smtClean="0"/>
              <a:t>R</a:t>
            </a:r>
            <a:r>
              <a:rPr lang="en-US" sz="1600" dirty="0" err="1" smtClean="0">
                <a:sym typeface="Wingdings" pitchFamily="2" charset="2"/>
              </a:rPr>
              <a:t>eduction</a:t>
            </a:r>
            <a:r>
              <a:rPr lang="en-US" sz="1600" dirty="0" smtClean="0">
                <a:sym typeface="Wingdings" pitchFamily="2" charset="2"/>
              </a:rPr>
              <a:t> in holiday allowances</a:t>
            </a:r>
          </a:p>
          <a:p>
            <a:pPr>
              <a:spcAft>
                <a:spcPts val="600"/>
              </a:spcAft>
            </a:pPr>
            <a:r>
              <a:rPr lang="en-US" sz="1600" dirty="0" smtClean="0">
                <a:sym typeface="Wingdings" pitchFamily="2" charset="2"/>
              </a:rPr>
              <a:t>Decrease in overtime pay</a:t>
            </a:r>
          </a:p>
          <a:p>
            <a:pPr>
              <a:spcAft>
                <a:spcPts val="600"/>
              </a:spcAft>
            </a:pPr>
            <a:r>
              <a:rPr lang="en-US" sz="1600" dirty="0" smtClean="0">
                <a:sym typeface="Wingdings" pitchFamily="2" charset="2"/>
              </a:rPr>
              <a:t>Prohibition of promotions</a:t>
            </a:r>
          </a:p>
          <a:p>
            <a:pPr>
              <a:spcAft>
                <a:spcPts val="600"/>
              </a:spcAft>
            </a:pPr>
            <a:endParaRPr lang="en-US" sz="1600" dirty="0" smtClean="0">
              <a:sym typeface="Wingdings" pitchFamily="2" charset="2"/>
            </a:endParaRPr>
          </a:p>
          <a:p>
            <a:pPr>
              <a:spcAft>
                <a:spcPts val="600"/>
              </a:spcAft>
              <a:buNone/>
            </a:pPr>
            <a:r>
              <a:rPr lang="en-US" sz="1600" b="1" dirty="0" smtClean="0">
                <a:sym typeface="Wingdings" pitchFamily="2" charset="2"/>
              </a:rPr>
              <a:t>Some possible consequences</a:t>
            </a:r>
          </a:p>
          <a:p>
            <a:pPr>
              <a:spcAft>
                <a:spcPts val="600"/>
              </a:spcAft>
            </a:pPr>
            <a:r>
              <a:rPr lang="en-US" sz="1600" dirty="0" smtClean="0">
                <a:sym typeface="Wingdings" pitchFamily="2" charset="2"/>
              </a:rPr>
              <a:t>Loss of expertise</a:t>
            </a:r>
          </a:p>
          <a:p>
            <a:pPr>
              <a:spcAft>
                <a:spcPts val="600"/>
              </a:spcAft>
            </a:pPr>
            <a:r>
              <a:rPr lang="en-US" sz="1600" dirty="0" smtClean="0">
                <a:sym typeface="Wingdings" pitchFamily="2" charset="2"/>
              </a:rPr>
              <a:t>Fall in living standards and purchasing power, </a:t>
            </a:r>
          </a:p>
          <a:p>
            <a:pPr>
              <a:spcAft>
                <a:spcPts val="600"/>
              </a:spcAft>
            </a:pPr>
            <a:r>
              <a:rPr lang="en-US" sz="1600" dirty="0" smtClean="0">
                <a:sym typeface="Wingdings" pitchFamily="2" charset="2"/>
              </a:rPr>
              <a:t>Low morale and motivation</a:t>
            </a:r>
          </a:p>
          <a:p>
            <a:pPr>
              <a:spcAft>
                <a:spcPts val="600"/>
              </a:spcAft>
            </a:pPr>
            <a:r>
              <a:rPr lang="en-US" sz="1600" dirty="0" smtClean="0">
                <a:sym typeface="Wingdings" pitchFamily="2" charset="2"/>
              </a:rPr>
              <a:t>Loss of public competitiveness as an employer (insecurity)</a:t>
            </a:r>
          </a:p>
          <a:p>
            <a:pPr>
              <a:spcAft>
                <a:spcPts val="600"/>
              </a:spcAft>
            </a:pPr>
            <a:r>
              <a:rPr lang="en-US" sz="1600" dirty="0" smtClean="0">
                <a:sym typeface="Wingdings" pitchFamily="2" charset="2"/>
              </a:rPr>
              <a:t>Increase of early retirement</a:t>
            </a:r>
          </a:p>
          <a:p>
            <a:pPr>
              <a:spcAft>
                <a:spcPts val="600"/>
              </a:spcAft>
            </a:pPr>
            <a:r>
              <a:rPr lang="en-US" sz="1600" dirty="0" smtClean="0">
                <a:sym typeface="Wingdings" pitchFamily="2" charset="2"/>
              </a:rPr>
              <a:t>Slow economic recovery</a:t>
            </a:r>
          </a:p>
          <a:p>
            <a:pPr>
              <a:spcAft>
                <a:spcPts val="600"/>
              </a:spcAft>
            </a:pPr>
            <a:endParaRPr lang="da-DK" sz="1600" dirty="0" smtClean="0">
              <a:sym typeface="Wingdings" pitchFamily="2" charset="2"/>
            </a:endParaRPr>
          </a:p>
        </p:txBody>
      </p:sp>
      <p:sp>
        <p:nvSpPr>
          <p:cNvPr id="7" name="Freeform 13"/>
          <p:cNvSpPr>
            <a:spLocks/>
          </p:cNvSpPr>
          <p:nvPr/>
        </p:nvSpPr>
        <p:spPr bwMode="auto">
          <a:xfrm>
            <a:off x="323850" y="4653136"/>
            <a:ext cx="8496300" cy="1113934"/>
          </a:xfrm>
          <a:custGeom>
            <a:avLst/>
            <a:gdLst>
              <a:gd name="T0" fmla="*/ 2147483647 w 5381"/>
              <a:gd name="T1" fmla="*/ 2147483647 h 875"/>
              <a:gd name="T2" fmla="*/ 2147483647 w 5381"/>
              <a:gd name="T3" fmla="*/ 2147483647 h 875"/>
              <a:gd name="T4" fmla="*/ 2147483647 w 5381"/>
              <a:gd name="T5" fmla="*/ 2147483647 h 875"/>
              <a:gd name="T6" fmla="*/ 2147483647 w 5381"/>
              <a:gd name="T7" fmla="*/ 2147483647 h 875"/>
              <a:gd name="T8" fmla="*/ 2147483647 w 5381"/>
              <a:gd name="T9" fmla="*/ 2147483647 h 875"/>
              <a:gd name="T10" fmla="*/ 2147483647 w 5381"/>
              <a:gd name="T11" fmla="*/ 2147483647 h 875"/>
              <a:gd name="T12" fmla="*/ 2147483647 w 5381"/>
              <a:gd name="T13" fmla="*/ 2147483647 h 8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381"/>
              <a:gd name="T22" fmla="*/ 0 h 875"/>
              <a:gd name="T23" fmla="*/ 5381 w 5381"/>
              <a:gd name="T24" fmla="*/ 875 h 8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381" h="875">
                <a:moveTo>
                  <a:pt x="5" y="11"/>
                </a:moveTo>
                <a:lnTo>
                  <a:pt x="5189" y="11"/>
                </a:lnTo>
                <a:cubicBezTo>
                  <a:pt x="5189" y="11"/>
                  <a:pt x="5376" y="0"/>
                  <a:pt x="5381" y="203"/>
                </a:cubicBezTo>
                <a:cubicBezTo>
                  <a:pt x="5381" y="539"/>
                  <a:pt x="5381" y="875"/>
                  <a:pt x="5381" y="875"/>
                </a:cubicBezTo>
                <a:cubicBezTo>
                  <a:pt x="5381" y="875"/>
                  <a:pt x="2789" y="875"/>
                  <a:pt x="197" y="875"/>
                </a:cubicBezTo>
                <a:cubicBezTo>
                  <a:pt x="0" y="870"/>
                  <a:pt x="5" y="683"/>
                  <a:pt x="5" y="683"/>
                </a:cubicBezTo>
                <a:lnTo>
                  <a:pt x="5" y="1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lIns="396000" tIns="205200"/>
          <a:lstStyle/>
          <a:p>
            <a:r>
              <a:rPr lang="en-GB" dirty="0" smtClean="0"/>
              <a:t>How can the Top Executive best lead the public sector in an </a:t>
            </a:r>
            <a:br>
              <a:rPr lang="en-GB" dirty="0" smtClean="0"/>
            </a:br>
            <a:r>
              <a:rPr lang="en-GB" dirty="0" smtClean="0"/>
              <a:t>time of crisis with harsh </a:t>
            </a:r>
            <a:r>
              <a:rPr lang="da-DK" dirty="0" err="1" smtClean="0"/>
              <a:t>austerity</a:t>
            </a:r>
            <a:r>
              <a:rPr lang="da-DK" dirty="0" smtClean="0"/>
              <a:t> </a:t>
            </a:r>
            <a:r>
              <a:rPr lang="da-DK" dirty="0" err="1" smtClean="0"/>
              <a:t>measures</a:t>
            </a:r>
            <a:r>
              <a:rPr lang="en-GB" dirty="0" smtClean="0"/>
              <a:t>?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719138" y="476672"/>
            <a:ext cx="7700962" cy="719138"/>
          </a:xfrm>
        </p:spPr>
        <p:txBody>
          <a:bodyPr/>
          <a:lstStyle/>
          <a:p>
            <a:r>
              <a:rPr lang="da-DK" dirty="0" smtClean="0">
                <a:sym typeface="Wingdings" pitchFamily="2" charset="2"/>
              </a:rPr>
              <a:t>Reforms in public administration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20725" y="1124744"/>
            <a:ext cx="7700963" cy="4150965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i="1" dirty="0" smtClean="0"/>
              <a:t>A more effective and efficient public administration through modernization and innovation of the public services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endParaRPr lang="en-US" sz="1600" i="1" dirty="0" smtClean="0"/>
          </a:p>
          <a:p>
            <a:pPr>
              <a:spcAft>
                <a:spcPts val="600"/>
              </a:spcAft>
            </a:pPr>
            <a:r>
              <a:rPr lang="en-US" sz="1600" dirty="0" smtClean="0"/>
              <a:t>Organizational and task-oriented approach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Trends in public administration reforms</a:t>
            </a:r>
          </a:p>
          <a:p>
            <a:pPr>
              <a:spcAft>
                <a:spcPts val="600"/>
              </a:spcAft>
            </a:pPr>
            <a:r>
              <a:rPr lang="en-US" sz="1600" dirty="0" smtClean="0"/>
              <a:t>Challenges in implementation of reforms </a:t>
            </a:r>
            <a:br>
              <a:rPr lang="en-US" sz="1600" dirty="0" smtClean="0"/>
            </a:br>
            <a:endParaRPr lang="en-US" sz="1600" i="1" dirty="0" smtClean="0"/>
          </a:p>
          <a:p>
            <a:pPr>
              <a:spcAft>
                <a:spcPts val="600"/>
              </a:spcAft>
              <a:buNone/>
            </a:pPr>
            <a:r>
              <a:rPr lang="en-US" sz="1600" dirty="0" smtClean="0">
                <a:sym typeface="Wingdings" pitchFamily="2" charset="2"/>
              </a:rPr>
              <a:t>Three focus areas for reforms: </a:t>
            </a:r>
          </a:p>
          <a:p>
            <a:pPr>
              <a:spcAft>
                <a:spcPts val="600"/>
              </a:spcAft>
            </a:pPr>
            <a:r>
              <a:rPr lang="en-US" sz="1600" dirty="0" smtClean="0">
                <a:sym typeface="Wingdings" pitchFamily="2" charset="2"/>
              </a:rPr>
              <a:t>Performance management and austerity measures</a:t>
            </a:r>
          </a:p>
          <a:p>
            <a:pPr>
              <a:spcAft>
                <a:spcPts val="600"/>
              </a:spcAft>
            </a:pPr>
            <a:r>
              <a:rPr lang="en-US" sz="1600" dirty="0" smtClean="0">
                <a:sym typeface="Wingdings" pitchFamily="2" charset="2"/>
              </a:rPr>
              <a:t>Citizen focus and involvement to enhance prioritization</a:t>
            </a:r>
          </a:p>
          <a:p>
            <a:pPr>
              <a:spcAft>
                <a:spcPts val="600"/>
              </a:spcAft>
            </a:pPr>
            <a:r>
              <a:rPr lang="en-US" sz="1600" dirty="0" smtClean="0">
                <a:sym typeface="Wingdings" pitchFamily="2" charset="2"/>
              </a:rPr>
              <a:t>Digitalization and e-government to reduce cost.</a:t>
            </a:r>
          </a:p>
          <a:p>
            <a:pPr>
              <a:buNone/>
            </a:pPr>
            <a:endParaRPr lang="da-DK" sz="1600" dirty="0" smtClean="0">
              <a:sym typeface="Wingdings" pitchFamily="2" charset="2"/>
            </a:endParaRPr>
          </a:p>
        </p:txBody>
      </p:sp>
      <p:sp>
        <p:nvSpPr>
          <p:cNvPr id="5" name="Freeform 13"/>
          <p:cNvSpPr>
            <a:spLocks/>
          </p:cNvSpPr>
          <p:nvPr/>
        </p:nvSpPr>
        <p:spPr bwMode="auto">
          <a:xfrm>
            <a:off x="323850" y="4581128"/>
            <a:ext cx="8496300" cy="1223838"/>
          </a:xfrm>
          <a:custGeom>
            <a:avLst/>
            <a:gdLst>
              <a:gd name="T0" fmla="*/ 2147483647 w 5381"/>
              <a:gd name="T1" fmla="*/ 2147483647 h 875"/>
              <a:gd name="T2" fmla="*/ 2147483647 w 5381"/>
              <a:gd name="T3" fmla="*/ 2147483647 h 875"/>
              <a:gd name="T4" fmla="*/ 2147483647 w 5381"/>
              <a:gd name="T5" fmla="*/ 2147483647 h 875"/>
              <a:gd name="T6" fmla="*/ 2147483647 w 5381"/>
              <a:gd name="T7" fmla="*/ 2147483647 h 875"/>
              <a:gd name="T8" fmla="*/ 2147483647 w 5381"/>
              <a:gd name="T9" fmla="*/ 2147483647 h 875"/>
              <a:gd name="T10" fmla="*/ 2147483647 w 5381"/>
              <a:gd name="T11" fmla="*/ 2147483647 h 875"/>
              <a:gd name="T12" fmla="*/ 2147483647 w 5381"/>
              <a:gd name="T13" fmla="*/ 2147483647 h 8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381"/>
              <a:gd name="T22" fmla="*/ 0 h 875"/>
              <a:gd name="T23" fmla="*/ 5381 w 5381"/>
              <a:gd name="T24" fmla="*/ 875 h 8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381" h="875">
                <a:moveTo>
                  <a:pt x="5" y="11"/>
                </a:moveTo>
                <a:lnTo>
                  <a:pt x="5189" y="11"/>
                </a:lnTo>
                <a:cubicBezTo>
                  <a:pt x="5189" y="11"/>
                  <a:pt x="5376" y="0"/>
                  <a:pt x="5381" y="203"/>
                </a:cubicBezTo>
                <a:cubicBezTo>
                  <a:pt x="5381" y="539"/>
                  <a:pt x="5381" y="875"/>
                  <a:pt x="5381" y="875"/>
                </a:cubicBezTo>
                <a:cubicBezTo>
                  <a:pt x="5381" y="875"/>
                  <a:pt x="2789" y="875"/>
                  <a:pt x="197" y="875"/>
                </a:cubicBezTo>
                <a:cubicBezTo>
                  <a:pt x="0" y="870"/>
                  <a:pt x="5" y="683"/>
                  <a:pt x="5" y="683"/>
                </a:cubicBezTo>
                <a:lnTo>
                  <a:pt x="5" y="1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lIns="396000" tIns="205200"/>
          <a:lstStyle/>
          <a:p>
            <a:r>
              <a:rPr lang="da-DK" dirty="0" smtClean="0"/>
              <a:t>Has the </a:t>
            </a:r>
            <a:r>
              <a:rPr lang="da-DK" dirty="0" err="1" smtClean="0"/>
              <a:t>role</a:t>
            </a:r>
            <a:r>
              <a:rPr lang="da-DK" dirty="0" smtClean="0"/>
              <a:t> of  the Top </a:t>
            </a:r>
            <a:r>
              <a:rPr lang="da-DK" dirty="0" err="1" smtClean="0"/>
              <a:t>Executive</a:t>
            </a:r>
            <a:r>
              <a:rPr lang="da-DK" dirty="0" smtClean="0"/>
              <a:t> </a:t>
            </a:r>
            <a:r>
              <a:rPr lang="da-DK" dirty="0" err="1" smtClean="0"/>
              <a:t>changed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the </a:t>
            </a:r>
            <a:r>
              <a:rPr lang="da-DK" dirty="0" err="1" smtClean="0"/>
              <a:t>increased</a:t>
            </a:r>
            <a:r>
              <a:rPr lang="da-DK" dirty="0" smtClean="0"/>
              <a:t> </a:t>
            </a:r>
          </a:p>
          <a:p>
            <a:r>
              <a:rPr lang="da-DK" dirty="0" err="1" smtClean="0"/>
              <a:t>need</a:t>
            </a:r>
            <a:r>
              <a:rPr lang="da-DK" dirty="0" smtClean="0"/>
              <a:t> for PA reforms and innovation of public services?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Emergent trends in PA reforms</a:t>
            </a:r>
            <a:br>
              <a:rPr lang="en-US" dirty="0" smtClean="0"/>
            </a:br>
            <a:endParaRPr lang="da-DK" dirty="0" smtClean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59469" y="1556792"/>
            <a:ext cx="7700963" cy="2736304"/>
          </a:xfrm>
        </p:spPr>
        <p:txBody>
          <a:bodyPr numCol="2"/>
          <a:lstStyle/>
          <a:p>
            <a:pPr>
              <a:spcAft>
                <a:spcPts val="1200"/>
              </a:spcAft>
              <a:buNone/>
              <a:tabLst>
                <a:tab pos="625475" algn="l"/>
              </a:tabLst>
            </a:pPr>
            <a:r>
              <a:rPr lang="en-US" sz="1600" dirty="0" smtClean="0"/>
              <a:t>Accountability for results (outputs)</a:t>
            </a:r>
            <a:br>
              <a:rPr lang="en-US" sz="1600" dirty="0" smtClean="0"/>
            </a:br>
            <a:r>
              <a:rPr lang="en-US" sz="1600" dirty="0" smtClean="0"/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en-US" sz="1600" dirty="0" smtClean="0"/>
              <a:t>Economic efficiency challenges </a:t>
            </a:r>
            <a:br>
              <a:rPr lang="en-US" sz="1600" dirty="0" smtClean="0"/>
            </a:br>
            <a:r>
              <a:rPr lang="en-US" sz="1600" dirty="0" smtClean="0"/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en-US" sz="1600" dirty="0" smtClean="0"/>
              <a:t>Citizens as consumers </a:t>
            </a:r>
            <a:br>
              <a:rPr lang="en-US" sz="1600" dirty="0" smtClean="0"/>
            </a:br>
            <a:endParaRPr lang="en-US" sz="1600" dirty="0" smtClean="0"/>
          </a:p>
          <a:p>
            <a:pPr>
              <a:spcAft>
                <a:spcPts val="1200"/>
              </a:spcAft>
              <a:buNone/>
            </a:pPr>
            <a:r>
              <a:rPr lang="en-US" sz="1600" dirty="0" smtClean="0"/>
              <a:t>IT supporting efficiency </a:t>
            </a:r>
            <a:br>
              <a:rPr lang="en-US" sz="1600" dirty="0" smtClean="0"/>
            </a:br>
            <a:endParaRPr lang="en-US" sz="1600" dirty="0" smtClean="0"/>
          </a:p>
          <a:p>
            <a:pPr>
              <a:spcAft>
                <a:spcPts val="1200"/>
              </a:spcAft>
              <a:buNone/>
            </a:pPr>
            <a:endParaRPr lang="en-US" sz="1600" dirty="0" smtClean="0"/>
          </a:p>
          <a:p>
            <a:pPr>
              <a:spcAft>
                <a:spcPts val="1200"/>
              </a:spcAft>
              <a:buFont typeface="Courier New" pitchFamily="49" charset="0"/>
              <a:buChar char="→"/>
            </a:pPr>
            <a:r>
              <a:rPr lang="en-US" sz="1600" dirty="0" smtClean="0"/>
              <a:t>Accountability on longer-term </a:t>
            </a:r>
            <a:r>
              <a:rPr lang="da-DK" sz="1600" dirty="0" err="1" smtClean="0"/>
              <a:t>results</a:t>
            </a:r>
            <a:r>
              <a:rPr lang="da-DK" sz="1600" dirty="0" smtClean="0"/>
              <a:t> (</a:t>
            </a:r>
            <a:r>
              <a:rPr lang="da-DK" sz="1600" dirty="0" err="1" smtClean="0"/>
              <a:t>outcomes</a:t>
            </a:r>
            <a:r>
              <a:rPr lang="da-DK" sz="1600" dirty="0" smtClean="0"/>
              <a:t>)</a:t>
            </a:r>
          </a:p>
          <a:p>
            <a:pPr>
              <a:spcAft>
                <a:spcPts val="1200"/>
              </a:spcAft>
              <a:buFont typeface="Courier New" pitchFamily="49" charset="0"/>
              <a:buChar char="→"/>
            </a:pPr>
            <a:r>
              <a:rPr lang="en-US" sz="1600" dirty="0" smtClean="0"/>
              <a:t>Concern with broader societal challenges across organizations</a:t>
            </a:r>
            <a:endParaRPr lang="da-DK" sz="1600" dirty="0" smtClean="0"/>
          </a:p>
          <a:p>
            <a:pPr>
              <a:spcAft>
                <a:spcPts val="1200"/>
              </a:spcAft>
              <a:buFont typeface="Courier New" pitchFamily="49" charset="0"/>
              <a:buChar char="→"/>
            </a:pPr>
            <a:r>
              <a:rPr lang="en-US" sz="1600" dirty="0" smtClean="0"/>
              <a:t>Citizens as co-producers, co-innovators and </a:t>
            </a:r>
            <a:r>
              <a:rPr lang="da-DK" sz="1600" dirty="0" err="1" smtClean="0"/>
              <a:t>co-creators</a:t>
            </a:r>
            <a:endParaRPr lang="en-US" sz="1600" dirty="0" smtClean="0"/>
          </a:p>
          <a:p>
            <a:pPr>
              <a:spcAft>
                <a:spcPts val="1200"/>
              </a:spcAft>
              <a:buFont typeface="Courier New" pitchFamily="49" charset="0"/>
              <a:buChar char="→"/>
            </a:pPr>
            <a:r>
              <a:rPr lang="en-US" sz="1600" dirty="0" smtClean="0"/>
              <a:t>Digital governance profile</a:t>
            </a:r>
            <a:br>
              <a:rPr lang="en-US" sz="1600" dirty="0" smtClean="0"/>
            </a:br>
            <a:r>
              <a:rPr lang="en-US" sz="1600" dirty="0" smtClean="0"/>
              <a:t>(web 2.0. and social media)</a:t>
            </a:r>
          </a:p>
          <a:p>
            <a:pPr>
              <a:spcAft>
                <a:spcPts val="600"/>
              </a:spcAft>
            </a:pPr>
            <a:endParaRPr lang="da-DK" sz="1600" dirty="0" smtClean="0">
              <a:sym typeface="Wingdings" pitchFamily="2" charset="2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4355976" y="4134272"/>
            <a:ext cx="46105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rgbClr val="000000"/>
                </a:solidFill>
              </a:rPr>
              <a:t>Greve, Carsten (2011), </a:t>
            </a:r>
            <a:r>
              <a:rPr lang="en-US" sz="900" i="1" dirty="0" smtClean="0">
                <a:solidFill>
                  <a:srgbClr val="000000"/>
                </a:solidFill>
              </a:rPr>
              <a:t>Ideas in Public Management Reform for the 2010’s</a:t>
            </a:r>
            <a:endParaRPr lang="da-DK" sz="900" dirty="0">
              <a:solidFill>
                <a:srgbClr val="000000"/>
              </a:solidFill>
            </a:endParaRPr>
          </a:p>
        </p:txBody>
      </p:sp>
      <p:sp>
        <p:nvSpPr>
          <p:cNvPr id="6" name="Freeform 13"/>
          <p:cNvSpPr>
            <a:spLocks/>
          </p:cNvSpPr>
          <p:nvPr/>
        </p:nvSpPr>
        <p:spPr bwMode="auto">
          <a:xfrm>
            <a:off x="323850" y="4653136"/>
            <a:ext cx="8496300" cy="1151830"/>
          </a:xfrm>
          <a:custGeom>
            <a:avLst/>
            <a:gdLst>
              <a:gd name="T0" fmla="*/ 2147483647 w 5381"/>
              <a:gd name="T1" fmla="*/ 2147483647 h 875"/>
              <a:gd name="T2" fmla="*/ 2147483647 w 5381"/>
              <a:gd name="T3" fmla="*/ 2147483647 h 875"/>
              <a:gd name="T4" fmla="*/ 2147483647 w 5381"/>
              <a:gd name="T5" fmla="*/ 2147483647 h 875"/>
              <a:gd name="T6" fmla="*/ 2147483647 w 5381"/>
              <a:gd name="T7" fmla="*/ 2147483647 h 875"/>
              <a:gd name="T8" fmla="*/ 2147483647 w 5381"/>
              <a:gd name="T9" fmla="*/ 2147483647 h 875"/>
              <a:gd name="T10" fmla="*/ 2147483647 w 5381"/>
              <a:gd name="T11" fmla="*/ 2147483647 h 875"/>
              <a:gd name="T12" fmla="*/ 2147483647 w 5381"/>
              <a:gd name="T13" fmla="*/ 2147483647 h 87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381"/>
              <a:gd name="T22" fmla="*/ 0 h 875"/>
              <a:gd name="T23" fmla="*/ 5381 w 5381"/>
              <a:gd name="T24" fmla="*/ 875 h 87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381" h="875">
                <a:moveTo>
                  <a:pt x="5" y="11"/>
                </a:moveTo>
                <a:lnTo>
                  <a:pt x="5189" y="11"/>
                </a:lnTo>
                <a:cubicBezTo>
                  <a:pt x="5189" y="11"/>
                  <a:pt x="5376" y="0"/>
                  <a:pt x="5381" y="203"/>
                </a:cubicBezTo>
                <a:cubicBezTo>
                  <a:pt x="5381" y="539"/>
                  <a:pt x="5381" y="875"/>
                  <a:pt x="5381" y="875"/>
                </a:cubicBezTo>
                <a:cubicBezTo>
                  <a:pt x="5381" y="875"/>
                  <a:pt x="2789" y="875"/>
                  <a:pt x="197" y="875"/>
                </a:cubicBezTo>
                <a:cubicBezTo>
                  <a:pt x="0" y="870"/>
                  <a:pt x="5" y="683"/>
                  <a:pt x="5" y="683"/>
                </a:cubicBezTo>
                <a:lnTo>
                  <a:pt x="5" y="1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lIns="396000" tIns="205200"/>
          <a:lstStyle/>
          <a:p>
            <a:r>
              <a:rPr lang="da-DK" dirty="0" smtClean="0"/>
              <a:t>Has the </a:t>
            </a:r>
            <a:r>
              <a:rPr lang="da-DK" dirty="0" err="1" smtClean="0"/>
              <a:t>required</a:t>
            </a:r>
            <a:r>
              <a:rPr lang="da-DK" dirty="0" smtClean="0"/>
              <a:t> </a:t>
            </a:r>
            <a:r>
              <a:rPr lang="da-DK" dirty="0" err="1" smtClean="0"/>
              <a:t>competencies</a:t>
            </a:r>
            <a:r>
              <a:rPr lang="da-DK" dirty="0" smtClean="0"/>
              <a:t> of  the Top </a:t>
            </a:r>
            <a:r>
              <a:rPr lang="da-DK" dirty="0" err="1" smtClean="0"/>
              <a:t>Executive</a:t>
            </a:r>
            <a:r>
              <a:rPr lang="da-DK" dirty="0" smtClean="0"/>
              <a:t> </a:t>
            </a:r>
            <a:r>
              <a:rPr lang="da-DK" dirty="0" err="1" smtClean="0"/>
              <a:t>changed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</a:p>
          <a:p>
            <a:r>
              <a:rPr lang="da-DK" dirty="0" smtClean="0"/>
              <a:t>the new trends and </a:t>
            </a:r>
            <a:r>
              <a:rPr lang="da-DK" dirty="0" err="1" smtClean="0"/>
              <a:t>increased</a:t>
            </a:r>
            <a:r>
              <a:rPr lang="da-DK" dirty="0" smtClean="0"/>
              <a:t> </a:t>
            </a:r>
            <a:r>
              <a:rPr lang="da-DK" dirty="0" err="1" smtClean="0"/>
              <a:t>complexity</a:t>
            </a:r>
            <a:r>
              <a:rPr lang="da-DK" dirty="0" smtClean="0"/>
              <a:t> of PA reforms?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ø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200" y="4292600"/>
            <a:ext cx="84963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Freeform 8"/>
          <p:cNvSpPr>
            <a:spLocks/>
          </p:cNvSpPr>
          <p:nvPr/>
        </p:nvSpPr>
        <p:spPr bwMode="auto">
          <a:xfrm>
            <a:off x="323850" y="333375"/>
            <a:ext cx="8493125" cy="3733800"/>
          </a:xfrm>
          <a:custGeom>
            <a:avLst/>
            <a:gdLst>
              <a:gd name="T0" fmla="*/ 0 w 5376"/>
              <a:gd name="T1" fmla="*/ 0 h 2352"/>
              <a:gd name="T2" fmla="*/ 2147483647 w 5376"/>
              <a:gd name="T3" fmla="*/ 0 h 2352"/>
              <a:gd name="T4" fmla="*/ 2147483647 w 5376"/>
              <a:gd name="T5" fmla="*/ 2147483647 h 2352"/>
              <a:gd name="T6" fmla="*/ 2147483647 w 5376"/>
              <a:gd name="T7" fmla="*/ 2147483647 h 2352"/>
              <a:gd name="T8" fmla="*/ 2147483647 w 5376"/>
              <a:gd name="T9" fmla="*/ 2147483647 h 2352"/>
              <a:gd name="T10" fmla="*/ 0 w 5376"/>
              <a:gd name="T11" fmla="*/ 2147483647 h 2352"/>
              <a:gd name="T12" fmla="*/ 0 w 5376"/>
              <a:gd name="T13" fmla="*/ 0 h 23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376"/>
              <a:gd name="T22" fmla="*/ 0 h 2352"/>
              <a:gd name="T23" fmla="*/ 5376 w 5376"/>
              <a:gd name="T24" fmla="*/ 2352 h 235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376" h="2352">
                <a:moveTo>
                  <a:pt x="0" y="0"/>
                </a:moveTo>
                <a:lnTo>
                  <a:pt x="5184" y="0"/>
                </a:lnTo>
                <a:cubicBezTo>
                  <a:pt x="5184" y="0"/>
                  <a:pt x="5371" y="5"/>
                  <a:pt x="5376" y="192"/>
                </a:cubicBezTo>
                <a:cubicBezTo>
                  <a:pt x="5376" y="1272"/>
                  <a:pt x="5376" y="2352"/>
                  <a:pt x="5376" y="2352"/>
                </a:cubicBezTo>
                <a:cubicBezTo>
                  <a:pt x="5376" y="2352"/>
                  <a:pt x="2784" y="2352"/>
                  <a:pt x="192" y="2352"/>
                </a:cubicBezTo>
                <a:cubicBezTo>
                  <a:pt x="0" y="2352"/>
                  <a:pt x="0" y="2160"/>
                  <a:pt x="0" y="21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lIns="396000" tIns="720000"/>
          <a:lstStyle/>
          <a:p>
            <a:endParaRPr lang="da-DK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11188" y="977900"/>
            <a:ext cx="7704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da-DK">
              <a:ea typeface="ＭＳ Ｐゴシック" charset="-128"/>
            </a:endParaRPr>
          </a:p>
        </p:txBody>
      </p:sp>
      <p:sp>
        <p:nvSpPr>
          <p:cNvPr id="8197" name="Rektangel 6"/>
          <p:cNvSpPr>
            <a:spLocks noChangeArrowheads="1"/>
          </p:cNvSpPr>
          <p:nvPr/>
        </p:nvSpPr>
        <p:spPr bwMode="auto">
          <a:xfrm>
            <a:off x="611188" y="1271588"/>
            <a:ext cx="80645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dirty="0" smtClean="0">
                <a:ea typeface="ＭＳ Ｐゴシック" charset="-128"/>
              </a:rPr>
              <a:t/>
            </a:r>
            <a:br>
              <a:rPr lang="en-GB" sz="3200" dirty="0" smtClean="0">
                <a:ea typeface="ＭＳ Ｐゴシック" charset="-128"/>
              </a:rPr>
            </a:br>
            <a:r>
              <a:rPr lang="en-GB" sz="3200" dirty="0" smtClean="0">
                <a:ea typeface="ＭＳ Ｐゴシック" charset="-128"/>
              </a:rPr>
              <a:t>The Role of the Top Executive</a:t>
            </a:r>
            <a:endParaRPr lang="en-GB" sz="3200" dirty="0">
              <a:ea typeface="ＭＳ Ｐゴシック" charset="-128"/>
            </a:endParaRPr>
          </a:p>
          <a:p>
            <a:endParaRPr lang="da-DK" sz="2400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challenges</a:t>
            </a:r>
            <a:br>
              <a:rPr lang="en-US" dirty="0" smtClean="0"/>
            </a:br>
            <a:endParaRPr lang="da-DK" dirty="0" smtClean="0"/>
          </a:p>
        </p:txBody>
      </p:sp>
      <p:sp>
        <p:nvSpPr>
          <p:cNvPr id="9" name="Pladsholder til indhold 6"/>
          <p:cNvSpPr>
            <a:spLocks noGrp="1"/>
          </p:cNvSpPr>
          <p:nvPr>
            <p:ph idx="1"/>
          </p:nvPr>
        </p:nvSpPr>
        <p:spPr>
          <a:xfrm>
            <a:off x="720725" y="1438275"/>
            <a:ext cx="7700963" cy="4295775"/>
          </a:xfrm>
        </p:spPr>
        <p:txBody>
          <a:bodyPr/>
          <a:lstStyle/>
          <a:p>
            <a:r>
              <a:rPr lang="da-DK" dirty="0" smtClean="0"/>
              <a:t>Top </a:t>
            </a:r>
            <a:r>
              <a:rPr lang="da-DK" dirty="0" err="1" smtClean="0"/>
              <a:t>Executives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in positions </a:t>
            </a:r>
            <a:r>
              <a:rPr lang="da-DK" dirty="0" err="1" smtClean="0"/>
              <a:t>where</a:t>
            </a:r>
            <a:r>
              <a:rPr lang="da-DK" dirty="0" smtClean="0"/>
              <a:t> </a:t>
            </a:r>
            <a:r>
              <a:rPr lang="da-DK" dirty="0" err="1" smtClean="0"/>
              <a:t>they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largely</a:t>
            </a:r>
            <a:r>
              <a:rPr lang="da-DK" dirty="0" smtClean="0"/>
              <a:t> </a:t>
            </a:r>
            <a:r>
              <a:rPr lang="da-DK" dirty="0" err="1" smtClean="0"/>
              <a:t>responsible</a:t>
            </a:r>
            <a:r>
              <a:rPr lang="da-DK" dirty="0" smtClean="0"/>
              <a:t> for </a:t>
            </a:r>
            <a:r>
              <a:rPr lang="da-DK" dirty="0" err="1" smtClean="0"/>
              <a:t>creating</a:t>
            </a:r>
            <a:r>
              <a:rPr lang="da-DK" dirty="0" smtClean="0"/>
              <a:t> the </a:t>
            </a:r>
            <a:r>
              <a:rPr lang="da-DK" dirty="0" err="1" smtClean="0"/>
              <a:t>framework</a:t>
            </a:r>
            <a:r>
              <a:rPr lang="da-DK" dirty="0" smtClean="0"/>
              <a:t> for </a:t>
            </a:r>
            <a:r>
              <a:rPr lang="da-DK" dirty="0" err="1" smtClean="0"/>
              <a:t>resolving</a:t>
            </a:r>
            <a:r>
              <a:rPr lang="da-DK" dirty="0" smtClean="0"/>
              <a:t> national and global </a:t>
            </a:r>
            <a:r>
              <a:rPr lang="da-DK" dirty="0" err="1" smtClean="0"/>
              <a:t>challenges</a:t>
            </a:r>
            <a:r>
              <a:rPr lang="da-DK" dirty="0" smtClean="0"/>
              <a:t>.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err="1" smtClean="0"/>
              <a:t>Challenges</a:t>
            </a:r>
            <a:r>
              <a:rPr lang="da-DK" dirty="0" smtClean="0"/>
              <a:t>:</a:t>
            </a:r>
          </a:p>
          <a:p>
            <a:r>
              <a:rPr lang="en-GB" dirty="0" smtClean="0"/>
              <a:t>Time of crisis with harsh </a:t>
            </a:r>
            <a:r>
              <a:rPr lang="da-DK" dirty="0" err="1" smtClean="0"/>
              <a:t>austerity</a:t>
            </a:r>
            <a:r>
              <a:rPr lang="da-DK" dirty="0" smtClean="0"/>
              <a:t> </a:t>
            </a:r>
            <a:r>
              <a:rPr lang="da-DK" dirty="0" err="1" smtClean="0"/>
              <a:t>measures</a:t>
            </a:r>
            <a:endParaRPr lang="en-GB" dirty="0" smtClean="0"/>
          </a:p>
          <a:p>
            <a:r>
              <a:rPr lang="en-GB" dirty="0" smtClean="0"/>
              <a:t>Demands for efficiency and effectiveness (long term outcomes)</a:t>
            </a:r>
          </a:p>
          <a:p>
            <a:r>
              <a:rPr lang="en-GB" dirty="0" smtClean="0"/>
              <a:t>Increasing complexity and </a:t>
            </a:r>
            <a:r>
              <a:rPr lang="en-US" dirty="0" smtClean="0"/>
              <a:t>broader societal challenges </a:t>
            </a:r>
            <a:endParaRPr lang="en-GB" dirty="0" smtClean="0"/>
          </a:p>
          <a:p>
            <a:r>
              <a:rPr lang="en-GB" dirty="0" smtClean="0"/>
              <a:t>Increasing need of radical innovation of public services in partnership with employees, citizens and other partners</a:t>
            </a:r>
          </a:p>
          <a:p>
            <a:pPr>
              <a:buNone/>
            </a:pPr>
            <a:endParaRPr lang="en-GB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ST_DiasUdvidet">
  <a:themeElements>
    <a:clrScheme name="OES_SUS_5 10 2010 1">
      <a:dk1>
        <a:srgbClr val="940027"/>
      </a:dk1>
      <a:lt1>
        <a:srgbClr val="FFFFFF"/>
      </a:lt1>
      <a:dk2>
        <a:srgbClr val="A5C400"/>
      </a:dk2>
      <a:lt2>
        <a:srgbClr val="FFFFFF"/>
      </a:lt2>
      <a:accent1>
        <a:srgbClr val="D4007A"/>
      </a:accent1>
      <a:accent2>
        <a:srgbClr val="009EE0"/>
      </a:accent2>
      <a:accent3>
        <a:srgbClr val="CFDEAA"/>
      </a:accent3>
      <a:accent4>
        <a:srgbClr val="DADADA"/>
      </a:accent4>
      <a:accent5>
        <a:srgbClr val="E6AABE"/>
      </a:accent5>
      <a:accent6>
        <a:srgbClr val="008FCB"/>
      </a:accent6>
      <a:hlink>
        <a:srgbClr val="006666"/>
      </a:hlink>
      <a:folHlink>
        <a:srgbClr val="8A157E"/>
      </a:folHlink>
    </a:clrScheme>
    <a:fontScheme name="OES_SUS_5 10 2010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ES_SUS_5 10 2010 1">
        <a:dk1>
          <a:srgbClr val="940027"/>
        </a:dk1>
        <a:lt1>
          <a:srgbClr val="FFFFFF"/>
        </a:lt1>
        <a:dk2>
          <a:srgbClr val="A5C400"/>
        </a:dk2>
        <a:lt2>
          <a:srgbClr val="FFFFFF"/>
        </a:lt2>
        <a:accent1>
          <a:srgbClr val="D4007A"/>
        </a:accent1>
        <a:accent2>
          <a:srgbClr val="009EE0"/>
        </a:accent2>
        <a:accent3>
          <a:srgbClr val="CFDEAA"/>
        </a:accent3>
        <a:accent4>
          <a:srgbClr val="DADADA"/>
        </a:accent4>
        <a:accent5>
          <a:srgbClr val="E6AABE"/>
        </a:accent5>
        <a:accent6>
          <a:srgbClr val="008FCB"/>
        </a:accent6>
        <a:hlink>
          <a:srgbClr val="006666"/>
        </a:hlink>
        <a:folHlink>
          <a:srgbClr val="8A157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MODST_DiasUdvidet</Template>
  <TotalTime>821</TotalTime>
  <Words>355</Words>
  <Application>Microsoft Office PowerPoint</Application>
  <PresentationFormat>Skærmshow (4:3)</PresentationFormat>
  <Paragraphs>122</Paragraphs>
  <Slides>13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MODST_DiasUdvidet</vt:lpstr>
      <vt:lpstr>Dias nummer 1</vt:lpstr>
      <vt:lpstr>Dias nummer 2</vt:lpstr>
      <vt:lpstr>Dias nummer 3</vt:lpstr>
      <vt:lpstr>Themes during the Danish Presidency</vt:lpstr>
      <vt:lpstr>The crisis’ impact on human ressources</vt:lpstr>
      <vt:lpstr>Reforms in public administration</vt:lpstr>
      <vt:lpstr>Emergent trends in PA reforms </vt:lpstr>
      <vt:lpstr>Dias nummer 8</vt:lpstr>
      <vt:lpstr>New challenges </vt:lpstr>
      <vt:lpstr>New role for the top executive? </vt:lpstr>
      <vt:lpstr>Dias nummer 11</vt:lpstr>
      <vt:lpstr>Reflections on TE development in Denmark</vt:lpstr>
      <vt:lpstr>Reflections on recruitment of TE’s </vt:lpstr>
    </vt:vector>
  </TitlesOfParts>
  <Company>Finansministeriet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Mads Biering-Sørensen</dc:creator>
  <cp:lastModifiedBy>Mads Biering-Sørensen</cp:lastModifiedBy>
  <cp:revision>85</cp:revision>
  <dcterms:created xsi:type="dcterms:W3CDTF">2012-09-27T12:21:28Z</dcterms:created>
  <dcterms:modified xsi:type="dcterms:W3CDTF">2012-10-03T07:02:26Z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illednr">
    <vt:lpwstr> </vt:lpwstr>
  </property>
</Properties>
</file>